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65" r:id="rId3"/>
    <p:sldId id="276" r:id="rId4"/>
    <p:sldId id="280" r:id="rId5"/>
    <p:sldId id="279" r:id="rId6"/>
    <p:sldId id="267" r:id="rId7"/>
    <p:sldId id="270" r:id="rId8"/>
    <p:sldId id="301" r:id="rId9"/>
    <p:sldId id="302" r:id="rId10"/>
    <p:sldId id="307" r:id="rId11"/>
    <p:sldId id="306" r:id="rId12"/>
    <p:sldId id="309" r:id="rId13"/>
    <p:sldId id="314" r:id="rId14"/>
    <p:sldId id="315" r:id="rId15"/>
    <p:sldId id="303" r:id="rId16"/>
    <p:sldId id="304" r:id="rId17"/>
    <p:sldId id="26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 userDrawn="1">
          <p15:clr>
            <a:srgbClr val="A4A3A4"/>
          </p15:clr>
        </p15:guide>
        <p15:guide id="2" pos="37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38DB4"/>
    <a:srgbClr val="4E4483"/>
    <a:srgbClr val="62A6A4"/>
    <a:srgbClr val="578795"/>
    <a:srgbClr val="65ADA8"/>
    <a:srgbClr val="6093A3"/>
    <a:srgbClr val="54708F"/>
    <a:srgbClr val="355E7A"/>
    <a:srgbClr val="4C29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85" autoAdjust="0"/>
    <p:restoredTop sz="94737" autoAdjust="0"/>
  </p:normalViewPr>
  <p:slideViewPr>
    <p:cSldViewPr snapToGrid="0" showGuides="1">
      <p:cViewPr varScale="1">
        <p:scale>
          <a:sx n="108" d="100"/>
          <a:sy n="108" d="100"/>
        </p:scale>
        <p:origin x="78" y="102"/>
      </p:cViewPr>
      <p:guideLst>
        <p:guide orient="horz" pos="2136"/>
        <p:guide pos="37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8;&#1072;&#1090;&#1100;&#1103;&#1085;&#1072;\Desktop\&#1040;&#1053;&#1054;%20&#1058;&#1056;&#1048;&#1062;\&#1089;&#1090;&#1088;&#1072;&#1090;&#1077;&#1075;&#1080;&#1103;\&#1053;&#1086;&#1074;&#1072;&#1103;%20&#1089;&#1090;&#1088;&#1072;&#1090;&#1077;&#1075;&#1080;&#1103;\&#1089;&#1074;&#1077;&#1088;&#1093;&#1085;&#1086;&#1074;&#1072;&#1103;%20&#1089;&#1090;&#1088;&#1072;&#1090;&#1077;&#1075;&#1080;&#1103;%202\&#1051;&#1080;&#1089;&#1090;%20Microsoft%20Office%20Excel%20(2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5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0"/>
              <c:layout>
                <c:manualLayout>
                  <c:x val="4.6144924684895165E-2"/>
                  <c:y val="0.11059001400567427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0218451254585459"/>
                  <c:y val="-2.645053126972788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0418962133072084E-2"/>
                  <c:y val="2.594751459709469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11422941559135021"/>
                  <c:y val="-8.836269119819804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Проектирование </a:t>
                    </a:r>
                    <a:r>
                      <a:rPr lang="ru-RU" dirty="0"/>
                      <a:t>и монтаж; 25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9308858689555243E-2"/>
                  <c:y val="2.223093889403707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4.2173976954432611E-2"/>
                  <c:y val="6.883658505159312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5.0999977203953821E-2"/>
                  <c:y val="1.009554271654506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5.6338519265410322E-2"/>
                  <c:y val="-1.005233999816150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4.0927662081292497E-2"/>
                  <c:y val="-1.045600945054706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'[Лист Microsoft Office Excel (2).xlsx]Лист1'!$A$3:$A$11</c:f>
              <c:strCache>
                <c:ptCount val="9"/>
                <c:pt idx="0">
                  <c:v>Разработка продуктов и технологий</c:v>
                </c:pt>
                <c:pt idx="1">
                  <c:v>Прототипирование и моделирование</c:v>
                </c:pt>
                <c:pt idx="2">
                  <c:v>Промышленный дизайн</c:v>
                </c:pt>
                <c:pt idx="3">
                  <c:v>Проэктирование и монтаж</c:v>
                </c:pt>
                <c:pt idx="4">
                  <c:v>Образование и консалтинг</c:v>
                </c:pt>
                <c:pt idx="5">
                  <c:v>Металлообработка</c:v>
                </c:pt>
                <c:pt idx="6">
                  <c:v>Исследования и испытания</c:v>
                </c:pt>
                <c:pt idx="7">
                  <c:v>Инженерно-конструкторские работы</c:v>
                </c:pt>
                <c:pt idx="8">
                  <c:v>Маркетинг</c:v>
                </c:pt>
              </c:strCache>
            </c:strRef>
          </c:cat>
          <c:val>
            <c:numRef>
              <c:f>'[Лист Microsoft Office Excel (2).xlsx]Лист1'!$B$3:$B$11</c:f>
              <c:numCache>
                <c:formatCode>General</c:formatCode>
                <c:ptCount val="9"/>
                <c:pt idx="0">
                  <c:v>45</c:v>
                </c:pt>
                <c:pt idx="1">
                  <c:v>4</c:v>
                </c:pt>
                <c:pt idx="2">
                  <c:v>4</c:v>
                </c:pt>
                <c:pt idx="3">
                  <c:v>25</c:v>
                </c:pt>
                <c:pt idx="4">
                  <c:v>5</c:v>
                </c:pt>
                <c:pt idx="5">
                  <c:v>6</c:v>
                </c:pt>
                <c:pt idx="6">
                  <c:v>2</c:v>
                </c:pt>
                <c:pt idx="7">
                  <c:v>3</c:v>
                </c:pt>
                <c:pt idx="8">
                  <c:v>13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442382457419148"/>
          <c:y val="9.9517508796022044E-2"/>
          <c:w val="0.49808744489771167"/>
          <c:h val="0.83859162516907615"/>
        </c:manualLayout>
      </c:layout>
      <c:radarChart>
        <c:radarStyle val="marker"/>
        <c:varyColors val="0"/>
        <c:ser>
          <c:idx val="0"/>
          <c:order val="0"/>
          <c:cat>
            <c:strRef>
              <c:f>Лист1!$B$2:$B$20</c:f>
              <c:strCache>
                <c:ptCount val="19"/>
                <c:pt idx="0">
                  <c:v>НИОКР, включая прикладные исследования и доводку</c:v>
                </c:pt>
                <c:pt idx="1">
                  <c:v>Опытно-конструкторские работы, включая КД</c:v>
                </c:pt>
                <c:pt idx="2">
                  <c:v>Прототипирование, включая 3D-прототипирование</c:v>
                </c:pt>
                <c:pt idx="3">
                  <c:v>Штучное и мелкосерийное производство</c:v>
                </c:pt>
                <c:pt idx="4">
                  <c:v>Организация штучного и мелкосерийного производства</c:v>
                </c:pt>
                <c:pt idx="5">
                  <c:v>Разработка технической документации, технических условий, инструкций по эксплуатации</c:v>
                </c:pt>
                <c:pt idx="6">
                  <c:v>Разработка Индекса технологической готовности предприятия (ИТГ)</c:v>
                </c:pt>
                <c:pt idx="7">
                  <c:v>Разработка планов модернизации</c:v>
                </c:pt>
                <c:pt idx="8">
                  <c:v>Патентные услуги</c:v>
                </c:pt>
                <c:pt idx="9">
                  <c:v>Испытания образцов продукции</c:v>
                </c:pt>
                <c:pt idx="10">
                  <c:v>Лицензирование и сертификация</c:v>
                </c:pt>
                <c:pt idx="11">
                  <c:v>Услуги по изготовлению </c:v>
                </c:pt>
                <c:pt idx="12">
                  <c:v>Маркетинговые услуги: маркетинговые исследования, анализ рынка.</c:v>
                </c:pt>
                <c:pt idx="13">
                  <c:v>Разработка бизнес-планов и Технико-экономических обоснований (ТЭО)</c:v>
                </c:pt>
                <c:pt idx="14">
                  <c:v>Брендирование и продвижение услуг и товаров</c:v>
                </c:pt>
                <c:pt idx="15">
                  <c:v>Финансово-управленческий аудит</c:v>
                </c:pt>
                <c:pt idx="16">
                  <c:v>Технологическийаудит</c:v>
                </c:pt>
                <c:pt idx="17">
                  <c:v>Энергетический аудит</c:v>
                </c:pt>
                <c:pt idx="18">
                  <c:v>Услуги по подготовке или поиску инженерных и квалифицированных рабочих кадров</c:v>
                </c:pt>
              </c:strCache>
            </c:strRef>
          </c:cat>
          <c:val>
            <c:numRef>
              <c:f>Лист1!$C$2:$C$20</c:f>
              <c:numCache>
                <c:formatCode>0</c:formatCode>
                <c:ptCount val="19"/>
                <c:pt idx="0">
                  <c:v>3</c:v>
                </c:pt>
                <c:pt idx="1">
                  <c:v>1</c:v>
                </c:pt>
                <c:pt idx="2">
                  <c:v>1</c:v>
                </c:pt>
                <c:pt idx="3">
                  <c:v>3</c:v>
                </c:pt>
                <c:pt idx="4">
                  <c:v>2</c:v>
                </c:pt>
                <c:pt idx="5">
                  <c:v>1</c:v>
                </c:pt>
                <c:pt idx="6">
                  <c:v>0</c:v>
                </c:pt>
                <c:pt idx="7">
                  <c:v>0</c:v>
                </c:pt>
                <c:pt idx="8">
                  <c:v>2</c:v>
                </c:pt>
                <c:pt idx="9">
                  <c:v>4</c:v>
                </c:pt>
                <c:pt idx="10">
                  <c:v>3</c:v>
                </c:pt>
                <c:pt idx="11">
                  <c:v>4</c:v>
                </c:pt>
                <c:pt idx="12">
                  <c:v>4</c:v>
                </c:pt>
                <c:pt idx="13">
                  <c:v>3</c:v>
                </c:pt>
                <c:pt idx="14">
                  <c:v>4</c:v>
                </c:pt>
                <c:pt idx="15">
                  <c:v>2</c:v>
                </c:pt>
                <c:pt idx="16">
                  <c:v>1</c:v>
                </c:pt>
                <c:pt idx="17">
                  <c:v>1</c:v>
                </c:pt>
                <c:pt idx="18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7210368"/>
        <c:axId val="127210760"/>
      </c:radarChart>
      <c:catAx>
        <c:axId val="127210368"/>
        <c:scaling>
          <c:orientation val="minMax"/>
        </c:scaling>
        <c:delete val="0"/>
        <c:axPos val="b"/>
        <c:majorGridlines/>
        <c:numFmt formatCode="General" sourceLinked="0"/>
        <c:majorTickMark val="none"/>
        <c:minorTickMark val="none"/>
        <c:tickLblPos val="nextTo"/>
        <c:spPr>
          <a:ln w="9525">
            <a:noFill/>
          </a:ln>
        </c:spPr>
        <c:crossAx val="127210760"/>
        <c:crosses val="autoZero"/>
        <c:auto val="1"/>
        <c:lblAlgn val="ctr"/>
        <c:lblOffset val="100"/>
        <c:noMultiLvlLbl val="0"/>
      </c:catAx>
      <c:valAx>
        <c:axId val="127210760"/>
        <c:scaling>
          <c:orientation val="minMax"/>
        </c:scaling>
        <c:delete val="0"/>
        <c:axPos val="l"/>
        <c:majorGridlines/>
        <c:numFmt formatCode="0" sourceLinked="1"/>
        <c:majorTickMark val="none"/>
        <c:minorTickMark val="none"/>
        <c:tickLblPos val="nextTo"/>
        <c:crossAx val="12721036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BDAFAC-5CCD-4B38-BCB1-D6103F4D8C9F}" type="datetimeFigureOut">
              <a:rPr lang="ru-RU" smtClean="0"/>
              <a:pPr/>
              <a:t>17.04.2019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C4055-D53A-48B7-A3DF-70FF5FB6DC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964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C4055-D53A-48B7-A3DF-70FF5FB6DC55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358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C4055-D53A-48B7-A3DF-70FF5FB6DC55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358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37652F-0E47-4A56-95E1-91C592F649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86DECD7E-94FC-4F4E-AC5E-B44E94E0EF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CD1566E-FDCD-4A8B-A9F4-EEE22EAFB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5A0E2F1-A690-4BCF-AB7D-97CFDAAB5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5D2D960-18E6-4A36-943F-294E89584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60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828219C-89C7-4C5C-B55F-11DC36E83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60AB576-2A88-4BFF-9E82-8380EF6D9D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4F2BD33-769A-4D6B-A958-3367DFC8C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331F90C-F8F9-4293-BEAD-86324D8A2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BAFA520-AF72-477A-B5B5-1E93750E6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761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EA68E6-255A-404E-B4D6-0FBA06F65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AB05B67-FC53-47D5-A0B8-500A4A62E7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BB8FEDD-4F08-4700-A4B0-3811C19F8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2B1B36A-53AB-4CB7-87ED-E33F7180D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1A09BD6-4D2B-45DE-8EC3-C93E15205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842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5362040-9D2F-44AC-8200-7E1CF809B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C9A1193-A59C-40CC-9D42-462E214174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C455F0F-9EF3-46AE-8B8E-96AF269129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7621210-4FCB-44EE-92E8-5B1A097A5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675BCA6-5C59-4659-BB0E-0CB08A5F7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0D6071E-2E53-4E92-AF34-C4DD44A02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380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4AD4268-DFDE-474A-B4F9-288AE7227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C13E8C3-93E3-4A4F-AE37-2B9AEB5613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455CD34-5907-4B4C-A4A3-050A5AD7FC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6F06B0FA-DB1D-460B-8CAF-2203F34D21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2283E4B5-A0C1-4544-B502-1FCC67C0EB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BFD70CD7-8858-40B8-A94C-7C991FB8E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D7288C5D-ADF3-4F65-B710-F621E4573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1ED0126-DF14-4E39-8607-3EF73DB1D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579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441660-D177-4CF4-AC87-31060EB4D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1AA629B3-F33F-43E5-B81C-730612111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2AF0E448-B73E-4CCC-BB90-7257BA913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8CED09B4-B335-4958-B74F-CF54783D2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207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441660-D177-4CF4-AC87-31060EB4D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1AA629B3-F33F-43E5-B81C-730612111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2AF0E448-B73E-4CCC-BB90-7257BA913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8CED09B4-B335-4958-B74F-CF54783D2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78026FB8-F8BD-4A04-AAFD-E6256DC68538}"/>
              </a:ext>
            </a:extLst>
          </p:cNvPr>
          <p:cNvSpPr/>
          <p:nvPr userDrawn="1"/>
        </p:nvSpPr>
        <p:spPr>
          <a:xfrm>
            <a:off x="0" y="-3886"/>
            <a:ext cx="12192000" cy="6877927"/>
          </a:xfrm>
          <a:prstGeom prst="rect">
            <a:avLst/>
          </a:prstGeom>
          <a:gradFill>
            <a:gsLst>
              <a:gs pos="4000">
                <a:srgbClr val="523089"/>
              </a:gs>
              <a:gs pos="85000">
                <a:srgbClr val="65ADA8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2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E2D9CFBA-48DE-46E5-9895-1E4291D1F7A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1663" y="890588"/>
            <a:ext cx="6400800" cy="51244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67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05513B47-7DF9-42B9-97BA-CB676B4BCE8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326571" y="-1767776"/>
            <a:ext cx="14625349" cy="9480952"/>
          </a:xfrm>
          <a:custGeom>
            <a:avLst/>
            <a:gdLst>
              <a:gd name="connsiteX0" fmla="*/ 898072 w 14625349"/>
              <a:gd name="connsiteY0" fmla="*/ 0 h 9480952"/>
              <a:gd name="connsiteX1" fmla="*/ 14625349 w 14625349"/>
              <a:gd name="connsiteY1" fmla="*/ 7925447 h 9480952"/>
              <a:gd name="connsiteX2" fmla="*/ 13727277 w 14625349"/>
              <a:gd name="connsiteY2" fmla="*/ 9480952 h 9480952"/>
              <a:gd name="connsiteX3" fmla="*/ 0 w 14625349"/>
              <a:gd name="connsiteY3" fmla="*/ 1555505 h 948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25349" h="9480952">
                <a:moveTo>
                  <a:pt x="898072" y="0"/>
                </a:moveTo>
                <a:lnTo>
                  <a:pt x="14625349" y="7925447"/>
                </a:lnTo>
                <a:lnTo>
                  <a:pt x="13727277" y="9480952"/>
                </a:lnTo>
                <a:lnTo>
                  <a:pt x="0" y="15555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="" xmlns:a16="http://schemas.microsoft.com/office/drawing/2014/main" id="{B3606857-BA2C-48AF-A07A-810115B906F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-1194903" y="-298205"/>
            <a:ext cx="14625349" cy="9480952"/>
          </a:xfrm>
          <a:custGeom>
            <a:avLst/>
            <a:gdLst>
              <a:gd name="connsiteX0" fmla="*/ 898072 w 14625349"/>
              <a:gd name="connsiteY0" fmla="*/ 0 h 9480952"/>
              <a:gd name="connsiteX1" fmla="*/ 14625349 w 14625349"/>
              <a:gd name="connsiteY1" fmla="*/ 7925447 h 9480952"/>
              <a:gd name="connsiteX2" fmla="*/ 13727277 w 14625349"/>
              <a:gd name="connsiteY2" fmla="*/ 9480952 h 9480952"/>
              <a:gd name="connsiteX3" fmla="*/ 0 w 14625349"/>
              <a:gd name="connsiteY3" fmla="*/ 1555505 h 948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25349" h="9480952">
                <a:moveTo>
                  <a:pt x="898072" y="0"/>
                </a:moveTo>
                <a:lnTo>
                  <a:pt x="14625349" y="7925447"/>
                </a:lnTo>
                <a:lnTo>
                  <a:pt x="13727277" y="9480952"/>
                </a:lnTo>
                <a:lnTo>
                  <a:pt x="0" y="15555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="" xmlns:a16="http://schemas.microsoft.com/office/drawing/2014/main" id="{C130F6B0-6E3C-41FB-AB77-D308841752B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38200" y="5453063"/>
            <a:ext cx="925513" cy="5556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516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>
            <a:extLst>
              <a:ext uri="{FF2B5EF4-FFF2-40B4-BE49-F238E27FC236}">
                <a16:creationId xmlns="" xmlns:a16="http://schemas.microsoft.com/office/drawing/2014/main" id="{D8E00AD5-8ECE-4F53-9343-4AC07AF45E2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" y="1725083"/>
            <a:ext cx="12191998" cy="2477948"/>
          </a:xfrm>
        </p:spPr>
      </p:sp>
    </p:spTree>
    <p:extLst>
      <p:ext uri="{BB962C8B-B14F-4D97-AF65-F5344CB8AC3E}">
        <p14:creationId xmlns:p14="http://schemas.microsoft.com/office/powerpoint/2010/main" val="383209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4" name="Picture Placeholder 33">
            <a:extLst>
              <a:ext uri="{FF2B5EF4-FFF2-40B4-BE49-F238E27FC236}">
                <a16:creationId xmlns="" xmlns:a16="http://schemas.microsoft.com/office/drawing/2014/main" id="{09809C1E-AE0D-40D0-8193-E99D420CC29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7334" y="702093"/>
            <a:ext cx="10962982" cy="549016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1393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4" name="Picture Placeholder 33">
            <a:extLst>
              <a:ext uri="{FF2B5EF4-FFF2-40B4-BE49-F238E27FC236}">
                <a16:creationId xmlns="" xmlns:a16="http://schemas.microsoft.com/office/drawing/2014/main" id="{DFCD2D04-6F5B-44A1-92C6-F1EE00AC36E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36938" y="1757363"/>
            <a:ext cx="4864100" cy="2943225"/>
          </a:xfrm>
        </p:spPr>
        <p:txBody>
          <a:bodyPr/>
          <a:lstStyle/>
          <a:p>
            <a:endParaRPr lang="en-US"/>
          </a:p>
        </p:txBody>
      </p:sp>
      <p:sp>
        <p:nvSpPr>
          <p:cNvPr id="36" name="Picture Placeholder 35">
            <a:extLst>
              <a:ext uri="{FF2B5EF4-FFF2-40B4-BE49-F238E27FC236}">
                <a16:creationId xmlns="" xmlns:a16="http://schemas.microsoft.com/office/drawing/2014/main" id="{08C52FFD-60F1-4704-803B-FC3EE48508E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493963" y="3614738"/>
            <a:ext cx="1343025" cy="2339975"/>
          </a:xfrm>
        </p:spPr>
        <p:txBody>
          <a:bodyPr/>
          <a:lstStyle/>
          <a:p>
            <a:endParaRPr lang="en-US"/>
          </a:p>
        </p:txBody>
      </p:sp>
      <p:sp>
        <p:nvSpPr>
          <p:cNvPr id="37" name="Picture Placeholder 35">
            <a:extLst>
              <a:ext uri="{FF2B5EF4-FFF2-40B4-BE49-F238E27FC236}">
                <a16:creationId xmlns="" xmlns:a16="http://schemas.microsoft.com/office/drawing/2014/main" id="{7DBC6071-6C08-47AE-B4A6-3FFA528A706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276204" y="2891645"/>
            <a:ext cx="2219025" cy="278911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955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D1FD3406-2F76-49B5-84B2-96A49AFA946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733550"/>
            <a:ext cx="4662488" cy="28384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3952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F17A8B2B-A4A5-4831-B758-A5B75DE9A0B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19800" cy="6858000"/>
          </a:xfrm>
          <a:custGeom>
            <a:avLst/>
            <a:gdLst>
              <a:gd name="connsiteX0" fmla="*/ 1524000 w 6019800"/>
              <a:gd name="connsiteY0" fmla="*/ 0 h 6858000"/>
              <a:gd name="connsiteX1" fmla="*/ 6019800 w 6019800"/>
              <a:gd name="connsiteY1" fmla="*/ 0 h 6858000"/>
              <a:gd name="connsiteX2" fmla="*/ 6019800 w 6019800"/>
              <a:gd name="connsiteY2" fmla="*/ 3429000 h 6858000"/>
              <a:gd name="connsiteX3" fmla="*/ 4251158 w 6019800"/>
              <a:gd name="connsiteY3" fmla="*/ 3429000 h 6858000"/>
              <a:gd name="connsiteX4" fmla="*/ 4251158 w 6019800"/>
              <a:gd name="connsiteY4" fmla="*/ 6858000 h 6858000"/>
              <a:gd name="connsiteX5" fmla="*/ 0 w 6019800"/>
              <a:gd name="connsiteY5" fmla="*/ 6858000 h 6858000"/>
              <a:gd name="connsiteX6" fmla="*/ 0 w 6019800"/>
              <a:gd name="connsiteY6" fmla="*/ 3429000 h 6858000"/>
              <a:gd name="connsiteX7" fmla="*/ 1524000 w 6019800"/>
              <a:gd name="connsiteY7" fmla="*/ 3429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9800" h="6858000">
                <a:moveTo>
                  <a:pt x="1524000" y="0"/>
                </a:moveTo>
                <a:lnTo>
                  <a:pt x="6019800" y="0"/>
                </a:lnTo>
                <a:lnTo>
                  <a:pt x="6019800" y="3429000"/>
                </a:lnTo>
                <a:lnTo>
                  <a:pt x="4251158" y="3429000"/>
                </a:lnTo>
                <a:lnTo>
                  <a:pt x="4251158" y="6858000"/>
                </a:lnTo>
                <a:lnTo>
                  <a:pt x="0" y="6858000"/>
                </a:lnTo>
                <a:lnTo>
                  <a:pt x="0" y="3429000"/>
                </a:lnTo>
                <a:lnTo>
                  <a:pt x="152400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5961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02B3808A-5C05-4DF2-BE01-E92AEEE1AEE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9095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02B3808A-5C05-4DF2-BE01-E92AEEE1AEE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6ABF0BA5-EB3E-4310-BD15-AE1FF42C8C0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827963" y="1266825"/>
            <a:ext cx="2743200" cy="47974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9853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98A5C378-F3D2-404A-AB69-8B49522B91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762250" y="2343150"/>
            <a:ext cx="4305300" cy="24765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0350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1803994F-3C0C-43E7-AF9B-89D5C313978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6361268" cy="6858000"/>
          </a:xfrm>
          <a:custGeom>
            <a:avLst/>
            <a:gdLst>
              <a:gd name="connsiteX0" fmla="*/ 6153316 w 6361268"/>
              <a:gd name="connsiteY0" fmla="*/ 0 h 6858000"/>
              <a:gd name="connsiteX1" fmla="*/ 6361268 w 6361268"/>
              <a:gd name="connsiteY1" fmla="*/ 0 h 6858000"/>
              <a:gd name="connsiteX2" fmla="*/ 6361268 w 6361268"/>
              <a:gd name="connsiteY2" fmla="*/ 4280 h 6858000"/>
              <a:gd name="connsiteX3" fmla="*/ 6153316 w 6361268"/>
              <a:gd name="connsiteY3" fmla="*/ 166914 h 6858000"/>
              <a:gd name="connsiteX4" fmla="*/ 0 w 6361268"/>
              <a:gd name="connsiteY4" fmla="*/ 0 h 6858000"/>
              <a:gd name="connsiteX5" fmla="*/ 6153315 w 6361268"/>
              <a:gd name="connsiteY5" fmla="*/ 0 h 6858000"/>
              <a:gd name="connsiteX6" fmla="*/ 6153315 w 6361268"/>
              <a:gd name="connsiteY6" fmla="*/ 159245 h 6858000"/>
              <a:gd name="connsiteX7" fmla="*/ 4380411 w 6361268"/>
              <a:gd name="connsiteY7" fmla="*/ 1932149 h 6858000"/>
              <a:gd name="connsiteX8" fmla="*/ 4239756 w 6361268"/>
              <a:gd name="connsiteY8" fmla="*/ 2017601 h 6858000"/>
              <a:gd name="connsiteX9" fmla="*/ 3448147 w 6361268"/>
              <a:gd name="connsiteY9" fmla="*/ 3301148 h 6858000"/>
              <a:gd name="connsiteX10" fmla="*/ 3438847 w 6361268"/>
              <a:gd name="connsiteY10" fmla="*/ 3448574 h 6858000"/>
              <a:gd name="connsiteX11" fmla="*/ 3431843 w 6361268"/>
              <a:gd name="connsiteY11" fmla="*/ 3448574 h 6858000"/>
              <a:gd name="connsiteX12" fmla="*/ 3431843 w 6361268"/>
              <a:gd name="connsiteY12" fmla="*/ 3636945 h 6858000"/>
              <a:gd name="connsiteX13" fmla="*/ 3430987 w 6361268"/>
              <a:gd name="connsiteY13" fmla="*/ 3636945 h 6858000"/>
              <a:gd name="connsiteX14" fmla="*/ 3431843 w 6361268"/>
              <a:gd name="connsiteY14" fmla="*/ 3659560 h 6858000"/>
              <a:gd name="connsiteX15" fmla="*/ 3431843 w 6361268"/>
              <a:gd name="connsiteY15" fmla="*/ 3694008 h 6858000"/>
              <a:gd name="connsiteX16" fmla="*/ 3433151 w 6361268"/>
              <a:gd name="connsiteY16" fmla="*/ 3694008 h 6858000"/>
              <a:gd name="connsiteX17" fmla="*/ 3436319 w 6361268"/>
              <a:gd name="connsiteY17" fmla="*/ 3777654 h 6858000"/>
              <a:gd name="connsiteX18" fmla="*/ 4547935 w 6361268"/>
              <a:gd name="connsiteY18" fmla="*/ 5322029 h 6858000"/>
              <a:gd name="connsiteX19" fmla="*/ 4701431 w 6361268"/>
              <a:gd name="connsiteY19" fmla="*/ 5378209 h 6858000"/>
              <a:gd name="connsiteX20" fmla="*/ 3221641 w 6361268"/>
              <a:gd name="connsiteY20" fmla="*/ 6858000 h 6858000"/>
              <a:gd name="connsiteX21" fmla="*/ 0 w 6361268"/>
              <a:gd name="connsiteY2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361268" h="6858000">
                <a:moveTo>
                  <a:pt x="6153316" y="0"/>
                </a:moveTo>
                <a:lnTo>
                  <a:pt x="6361268" y="0"/>
                </a:lnTo>
                <a:lnTo>
                  <a:pt x="6361268" y="4280"/>
                </a:lnTo>
                <a:lnTo>
                  <a:pt x="6153316" y="166914"/>
                </a:lnTo>
                <a:close/>
                <a:moveTo>
                  <a:pt x="0" y="0"/>
                </a:moveTo>
                <a:lnTo>
                  <a:pt x="6153315" y="0"/>
                </a:lnTo>
                <a:lnTo>
                  <a:pt x="6153315" y="159245"/>
                </a:lnTo>
                <a:lnTo>
                  <a:pt x="4380411" y="1932149"/>
                </a:lnTo>
                <a:lnTo>
                  <a:pt x="4239756" y="2017601"/>
                </a:lnTo>
                <a:cubicBezTo>
                  <a:pt x="3814099" y="2305168"/>
                  <a:pt x="3516015" y="2767230"/>
                  <a:pt x="3448147" y="3301148"/>
                </a:cubicBezTo>
                <a:lnTo>
                  <a:pt x="3438847" y="3448574"/>
                </a:lnTo>
                <a:lnTo>
                  <a:pt x="3431843" y="3448574"/>
                </a:lnTo>
                <a:lnTo>
                  <a:pt x="3431843" y="3636945"/>
                </a:lnTo>
                <a:lnTo>
                  <a:pt x="3430987" y="3636945"/>
                </a:lnTo>
                <a:lnTo>
                  <a:pt x="3431843" y="3659560"/>
                </a:lnTo>
                <a:lnTo>
                  <a:pt x="3431843" y="3694008"/>
                </a:lnTo>
                <a:lnTo>
                  <a:pt x="3433151" y="3694008"/>
                </a:lnTo>
                <a:lnTo>
                  <a:pt x="3436319" y="3777654"/>
                </a:lnTo>
                <a:cubicBezTo>
                  <a:pt x="3489323" y="4474247"/>
                  <a:pt x="3932575" y="5061754"/>
                  <a:pt x="4547935" y="5322029"/>
                </a:cubicBezTo>
                <a:lnTo>
                  <a:pt x="4701431" y="5378209"/>
                </a:lnTo>
                <a:lnTo>
                  <a:pt x="322164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3177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B4226F89-EA64-4D38-AB46-02E4082F9DB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20176" y="902855"/>
            <a:ext cx="5771210" cy="5228745"/>
          </a:xfrm>
          <a:custGeom>
            <a:avLst/>
            <a:gdLst>
              <a:gd name="connsiteX0" fmla="*/ 927855 w 5771210"/>
              <a:gd name="connsiteY0" fmla="*/ 0 h 5228745"/>
              <a:gd name="connsiteX1" fmla="*/ 4832388 w 5771210"/>
              <a:gd name="connsiteY1" fmla="*/ 0 h 5228745"/>
              <a:gd name="connsiteX2" fmla="*/ 5644221 w 5771210"/>
              <a:gd name="connsiteY2" fmla="*/ 1387480 h 5228745"/>
              <a:gd name="connsiteX3" fmla="*/ 3698398 w 5771210"/>
              <a:gd name="connsiteY3" fmla="*/ 4766252 h 5228745"/>
              <a:gd name="connsiteX4" fmla="*/ 2074731 w 5771210"/>
              <a:gd name="connsiteY4" fmla="*/ 4766252 h 5228745"/>
              <a:gd name="connsiteX5" fmla="*/ 128908 w 5771210"/>
              <a:gd name="connsiteY5" fmla="*/ 1387480 h 5228745"/>
              <a:gd name="connsiteX6" fmla="*/ 927855 w 5771210"/>
              <a:gd name="connsiteY6" fmla="*/ 0 h 5228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71210" h="5228745">
                <a:moveTo>
                  <a:pt x="927855" y="0"/>
                </a:moveTo>
                <a:cubicBezTo>
                  <a:pt x="927855" y="0"/>
                  <a:pt x="927855" y="0"/>
                  <a:pt x="4832388" y="0"/>
                </a:cubicBezTo>
                <a:cubicBezTo>
                  <a:pt x="5554018" y="0"/>
                  <a:pt x="6005036" y="770822"/>
                  <a:pt x="5644221" y="1387480"/>
                </a:cubicBezTo>
                <a:cubicBezTo>
                  <a:pt x="5644221" y="1387480"/>
                  <a:pt x="5644221" y="1387480"/>
                  <a:pt x="3698398" y="4766252"/>
                </a:cubicBezTo>
                <a:cubicBezTo>
                  <a:pt x="3337583" y="5382910"/>
                  <a:pt x="2435546" y="5382910"/>
                  <a:pt x="2074731" y="4766252"/>
                </a:cubicBezTo>
                <a:cubicBezTo>
                  <a:pt x="2074731" y="4766252"/>
                  <a:pt x="2074731" y="4766252"/>
                  <a:pt x="128908" y="1387480"/>
                </a:cubicBezTo>
                <a:cubicBezTo>
                  <a:pt x="-231907" y="770822"/>
                  <a:pt x="206226" y="0"/>
                  <a:pt x="927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2481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B4226F89-EA64-4D38-AB46-02E4082F9DB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971095"/>
            <a:ext cx="2287355" cy="2072355"/>
          </a:xfrm>
          <a:custGeom>
            <a:avLst/>
            <a:gdLst>
              <a:gd name="connsiteX0" fmla="*/ 927855 w 5771210"/>
              <a:gd name="connsiteY0" fmla="*/ 0 h 5228745"/>
              <a:gd name="connsiteX1" fmla="*/ 4832388 w 5771210"/>
              <a:gd name="connsiteY1" fmla="*/ 0 h 5228745"/>
              <a:gd name="connsiteX2" fmla="*/ 5644221 w 5771210"/>
              <a:gd name="connsiteY2" fmla="*/ 1387480 h 5228745"/>
              <a:gd name="connsiteX3" fmla="*/ 3698398 w 5771210"/>
              <a:gd name="connsiteY3" fmla="*/ 4766252 h 5228745"/>
              <a:gd name="connsiteX4" fmla="*/ 2074731 w 5771210"/>
              <a:gd name="connsiteY4" fmla="*/ 4766252 h 5228745"/>
              <a:gd name="connsiteX5" fmla="*/ 128908 w 5771210"/>
              <a:gd name="connsiteY5" fmla="*/ 1387480 h 5228745"/>
              <a:gd name="connsiteX6" fmla="*/ 927855 w 5771210"/>
              <a:gd name="connsiteY6" fmla="*/ 0 h 5228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71210" h="5228745">
                <a:moveTo>
                  <a:pt x="927855" y="0"/>
                </a:moveTo>
                <a:cubicBezTo>
                  <a:pt x="927855" y="0"/>
                  <a:pt x="927855" y="0"/>
                  <a:pt x="4832388" y="0"/>
                </a:cubicBezTo>
                <a:cubicBezTo>
                  <a:pt x="5554018" y="0"/>
                  <a:pt x="6005036" y="770822"/>
                  <a:pt x="5644221" y="1387480"/>
                </a:cubicBezTo>
                <a:cubicBezTo>
                  <a:pt x="5644221" y="1387480"/>
                  <a:pt x="5644221" y="1387480"/>
                  <a:pt x="3698398" y="4766252"/>
                </a:cubicBezTo>
                <a:cubicBezTo>
                  <a:pt x="3337583" y="5382910"/>
                  <a:pt x="2435546" y="5382910"/>
                  <a:pt x="2074731" y="4766252"/>
                </a:cubicBezTo>
                <a:cubicBezTo>
                  <a:pt x="2074731" y="4766252"/>
                  <a:pt x="2074731" y="4766252"/>
                  <a:pt x="128908" y="1387480"/>
                </a:cubicBezTo>
                <a:cubicBezTo>
                  <a:pt x="-231907" y="770822"/>
                  <a:pt x="206226" y="0"/>
                  <a:pt x="927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6" name="Picture Placeholder 7">
            <a:extLst>
              <a:ext uri="{FF2B5EF4-FFF2-40B4-BE49-F238E27FC236}">
                <a16:creationId xmlns="" xmlns:a16="http://schemas.microsoft.com/office/drawing/2014/main" id="{1C574305-806F-454D-97ED-9E9F9871731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23245" y="971095"/>
            <a:ext cx="2287355" cy="2072355"/>
          </a:xfrm>
          <a:custGeom>
            <a:avLst/>
            <a:gdLst>
              <a:gd name="connsiteX0" fmla="*/ 927855 w 5771210"/>
              <a:gd name="connsiteY0" fmla="*/ 0 h 5228745"/>
              <a:gd name="connsiteX1" fmla="*/ 4832388 w 5771210"/>
              <a:gd name="connsiteY1" fmla="*/ 0 h 5228745"/>
              <a:gd name="connsiteX2" fmla="*/ 5644221 w 5771210"/>
              <a:gd name="connsiteY2" fmla="*/ 1387480 h 5228745"/>
              <a:gd name="connsiteX3" fmla="*/ 3698398 w 5771210"/>
              <a:gd name="connsiteY3" fmla="*/ 4766252 h 5228745"/>
              <a:gd name="connsiteX4" fmla="*/ 2074731 w 5771210"/>
              <a:gd name="connsiteY4" fmla="*/ 4766252 h 5228745"/>
              <a:gd name="connsiteX5" fmla="*/ 128908 w 5771210"/>
              <a:gd name="connsiteY5" fmla="*/ 1387480 h 5228745"/>
              <a:gd name="connsiteX6" fmla="*/ 927855 w 5771210"/>
              <a:gd name="connsiteY6" fmla="*/ 0 h 5228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71210" h="5228745">
                <a:moveTo>
                  <a:pt x="927855" y="0"/>
                </a:moveTo>
                <a:cubicBezTo>
                  <a:pt x="927855" y="0"/>
                  <a:pt x="927855" y="0"/>
                  <a:pt x="4832388" y="0"/>
                </a:cubicBezTo>
                <a:cubicBezTo>
                  <a:pt x="5554018" y="0"/>
                  <a:pt x="6005036" y="770822"/>
                  <a:pt x="5644221" y="1387480"/>
                </a:cubicBezTo>
                <a:cubicBezTo>
                  <a:pt x="5644221" y="1387480"/>
                  <a:pt x="5644221" y="1387480"/>
                  <a:pt x="3698398" y="4766252"/>
                </a:cubicBezTo>
                <a:cubicBezTo>
                  <a:pt x="3337583" y="5382910"/>
                  <a:pt x="2435546" y="5382910"/>
                  <a:pt x="2074731" y="4766252"/>
                </a:cubicBezTo>
                <a:cubicBezTo>
                  <a:pt x="2074731" y="4766252"/>
                  <a:pt x="2074731" y="4766252"/>
                  <a:pt x="128908" y="1387480"/>
                </a:cubicBezTo>
                <a:cubicBezTo>
                  <a:pt x="-231907" y="770822"/>
                  <a:pt x="206226" y="0"/>
                  <a:pt x="927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7" name="Picture Placeholder 7">
            <a:extLst>
              <a:ext uri="{FF2B5EF4-FFF2-40B4-BE49-F238E27FC236}">
                <a16:creationId xmlns="" xmlns:a16="http://schemas.microsoft.com/office/drawing/2014/main" id="{864B42D5-2DC0-4460-A182-588E72012D6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23245" y="3766081"/>
            <a:ext cx="2287355" cy="2072355"/>
          </a:xfrm>
          <a:custGeom>
            <a:avLst/>
            <a:gdLst>
              <a:gd name="connsiteX0" fmla="*/ 927855 w 5771210"/>
              <a:gd name="connsiteY0" fmla="*/ 0 h 5228745"/>
              <a:gd name="connsiteX1" fmla="*/ 4832388 w 5771210"/>
              <a:gd name="connsiteY1" fmla="*/ 0 h 5228745"/>
              <a:gd name="connsiteX2" fmla="*/ 5644221 w 5771210"/>
              <a:gd name="connsiteY2" fmla="*/ 1387480 h 5228745"/>
              <a:gd name="connsiteX3" fmla="*/ 3698398 w 5771210"/>
              <a:gd name="connsiteY3" fmla="*/ 4766252 h 5228745"/>
              <a:gd name="connsiteX4" fmla="*/ 2074731 w 5771210"/>
              <a:gd name="connsiteY4" fmla="*/ 4766252 h 5228745"/>
              <a:gd name="connsiteX5" fmla="*/ 128908 w 5771210"/>
              <a:gd name="connsiteY5" fmla="*/ 1387480 h 5228745"/>
              <a:gd name="connsiteX6" fmla="*/ 927855 w 5771210"/>
              <a:gd name="connsiteY6" fmla="*/ 0 h 5228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71210" h="5228745">
                <a:moveTo>
                  <a:pt x="927855" y="0"/>
                </a:moveTo>
                <a:cubicBezTo>
                  <a:pt x="927855" y="0"/>
                  <a:pt x="927855" y="0"/>
                  <a:pt x="4832388" y="0"/>
                </a:cubicBezTo>
                <a:cubicBezTo>
                  <a:pt x="5554018" y="0"/>
                  <a:pt x="6005036" y="770822"/>
                  <a:pt x="5644221" y="1387480"/>
                </a:cubicBezTo>
                <a:cubicBezTo>
                  <a:pt x="5644221" y="1387480"/>
                  <a:pt x="5644221" y="1387480"/>
                  <a:pt x="3698398" y="4766252"/>
                </a:cubicBezTo>
                <a:cubicBezTo>
                  <a:pt x="3337583" y="5382910"/>
                  <a:pt x="2435546" y="5382910"/>
                  <a:pt x="2074731" y="4766252"/>
                </a:cubicBezTo>
                <a:cubicBezTo>
                  <a:pt x="2074731" y="4766252"/>
                  <a:pt x="2074731" y="4766252"/>
                  <a:pt x="128908" y="1387480"/>
                </a:cubicBezTo>
                <a:cubicBezTo>
                  <a:pt x="-231907" y="770822"/>
                  <a:pt x="206226" y="0"/>
                  <a:pt x="927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7">
            <a:extLst>
              <a:ext uri="{FF2B5EF4-FFF2-40B4-BE49-F238E27FC236}">
                <a16:creationId xmlns="" xmlns:a16="http://schemas.microsoft.com/office/drawing/2014/main" id="{DAAC18CA-0D69-4493-9437-048E04C4027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38201" y="3766080"/>
            <a:ext cx="2287355" cy="2072355"/>
          </a:xfrm>
          <a:custGeom>
            <a:avLst/>
            <a:gdLst>
              <a:gd name="connsiteX0" fmla="*/ 927855 w 5771210"/>
              <a:gd name="connsiteY0" fmla="*/ 0 h 5228745"/>
              <a:gd name="connsiteX1" fmla="*/ 4832388 w 5771210"/>
              <a:gd name="connsiteY1" fmla="*/ 0 h 5228745"/>
              <a:gd name="connsiteX2" fmla="*/ 5644221 w 5771210"/>
              <a:gd name="connsiteY2" fmla="*/ 1387480 h 5228745"/>
              <a:gd name="connsiteX3" fmla="*/ 3698398 w 5771210"/>
              <a:gd name="connsiteY3" fmla="*/ 4766252 h 5228745"/>
              <a:gd name="connsiteX4" fmla="*/ 2074731 w 5771210"/>
              <a:gd name="connsiteY4" fmla="*/ 4766252 h 5228745"/>
              <a:gd name="connsiteX5" fmla="*/ 128908 w 5771210"/>
              <a:gd name="connsiteY5" fmla="*/ 1387480 h 5228745"/>
              <a:gd name="connsiteX6" fmla="*/ 927855 w 5771210"/>
              <a:gd name="connsiteY6" fmla="*/ 0 h 5228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71210" h="5228745">
                <a:moveTo>
                  <a:pt x="927855" y="0"/>
                </a:moveTo>
                <a:cubicBezTo>
                  <a:pt x="927855" y="0"/>
                  <a:pt x="927855" y="0"/>
                  <a:pt x="4832388" y="0"/>
                </a:cubicBezTo>
                <a:cubicBezTo>
                  <a:pt x="5554018" y="0"/>
                  <a:pt x="6005036" y="770822"/>
                  <a:pt x="5644221" y="1387480"/>
                </a:cubicBezTo>
                <a:cubicBezTo>
                  <a:pt x="5644221" y="1387480"/>
                  <a:pt x="5644221" y="1387480"/>
                  <a:pt x="3698398" y="4766252"/>
                </a:cubicBezTo>
                <a:cubicBezTo>
                  <a:pt x="3337583" y="5382910"/>
                  <a:pt x="2435546" y="5382910"/>
                  <a:pt x="2074731" y="4766252"/>
                </a:cubicBezTo>
                <a:cubicBezTo>
                  <a:pt x="2074731" y="4766252"/>
                  <a:pt x="2074731" y="4766252"/>
                  <a:pt x="128908" y="1387480"/>
                </a:cubicBezTo>
                <a:cubicBezTo>
                  <a:pt x="-231907" y="770822"/>
                  <a:pt x="206226" y="0"/>
                  <a:pt x="92785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2789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="" xmlns:a16="http://schemas.microsoft.com/office/drawing/2014/main" id="{4CCD273E-D3EF-4A03-8646-593095C33E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877259" cy="6858000"/>
          </a:xfrm>
          <a:custGeom>
            <a:avLst/>
            <a:gdLst>
              <a:gd name="connsiteX0" fmla="*/ 0 w 7877259"/>
              <a:gd name="connsiteY0" fmla="*/ 0 h 6858000"/>
              <a:gd name="connsiteX1" fmla="*/ 3720282 w 7877259"/>
              <a:gd name="connsiteY1" fmla="*/ 0 h 6858000"/>
              <a:gd name="connsiteX2" fmla="*/ 3999313 w 7877259"/>
              <a:gd name="connsiteY2" fmla="*/ 499657 h 6858000"/>
              <a:gd name="connsiteX3" fmla="*/ 4102737 w 7877259"/>
              <a:gd name="connsiteY3" fmla="*/ 499657 h 6858000"/>
              <a:gd name="connsiteX4" fmla="*/ 6768541 w 7877259"/>
              <a:gd name="connsiteY4" fmla="*/ 499657 h 6858000"/>
              <a:gd name="connsiteX5" fmla="*/ 7727289 w 7877259"/>
              <a:gd name="connsiteY5" fmla="*/ 2138224 h 6858000"/>
              <a:gd name="connsiteX6" fmla="*/ 5429338 w 7877259"/>
              <a:gd name="connsiteY6" fmla="*/ 6128439 h 6858000"/>
              <a:gd name="connsiteX7" fmla="*/ 4470590 w 7877259"/>
              <a:gd name="connsiteY7" fmla="*/ 6674628 h 6858000"/>
              <a:gd name="connsiteX8" fmla="*/ 4457699 w 7877259"/>
              <a:gd name="connsiteY8" fmla="*/ 6673839 h 6858000"/>
              <a:gd name="connsiteX9" fmla="*/ 4457699 w 7877259"/>
              <a:gd name="connsiteY9" fmla="*/ 6856690 h 6858000"/>
              <a:gd name="connsiteX10" fmla="*/ 3695699 w 7877259"/>
              <a:gd name="connsiteY10" fmla="*/ 6856690 h 6858000"/>
              <a:gd name="connsiteX11" fmla="*/ 3695699 w 7877259"/>
              <a:gd name="connsiteY11" fmla="*/ 6858000 h 6858000"/>
              <a:gd name="connsiteX12" fmla="*/ 0 w 7877259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877259" h="6858000">
                <a:moveTo>
                  <a:pt x="0" y="0"/>
                </a:moveTo>
                <a:lnTo>
                  <a:pt x="3720282" y="0"/>
                </a:lnTo>
                <a:lnTo>
                  <a:pt x="3999313" y="499657"/>
                </a:lnTo>
                <a:lnTo>
                  <a:pt x="4102737" y="499657"/>
                </a:lnTo>
                <a:cubicBezTo>
                  <a:pt x="4751176" y="499657"/>
                  <a:pt x="5615762" y="499657"/>
                  <a:pt x="6768541" y="499657"/>
                </a:cubicBezTo>
                <a:cubicBezTo>
                  <a:pt x="7620762" y="499657"/>
                  <a:pt x="8153399" y="1409972"/>
                  <a:pt x="7727289" y="2138224"/>
                </a:cubicBezTo>
                <a:cubicBezTo>
                  <a:pt x="7727289" y="2138224"/>
                  <a:pt x="7727289" y="2138224"/>
                  <a:pt x="5429338" y="6128439"/>
                </a:cubicBezTo>
                <a:cubicBezTo>
                  <a:pt x="5216283" y="6492565"/>
                  <a:pt x="4843436" y="6674628"/>
                  <a:pt x="4470590" y="6674628"/>
                </a:cubicBezTo>
                <a:lnTo>
                  <a:pt x="4457699" y="6673839"/>
                </a:lnTo>
                <a:lnTo>
                  <a:pt x="4457699" y="6856690"/>
                </a:lnTo>
                <a:lnTo>
                  <a:pt x="3695699" y="6856690"/>
                </a:lnTo>
                <a:lnTo>
                  <a:pt x="36956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8681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863E482-3699-409D-BEE2-56599C518D9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29249" y="-568527"/>
            <a:ext cx="7644057" cy="8437103"/>
          </a:xfrm>
          <a:custGeom>
            <a:avLst/>
            <a:gdLst>
              <a:gd name="connsiteX0" fmla="*/ 6312921 w 7644057"/>
              <a:gd name="connsiteY0" fmla="*/ 67 h 8437103"/>
              <a:gd name="connsiteX1" fmla="*/ 7644057 w 7644057"/>
              <a:gd name="connsiteY1" fmla="*/ 1356459 h 8437103"/>
              <a:gd name="connsiteX2" fmla="*/ 7644057 w 7644057"/>
              <a:gd name="connsiteY2" fmla="*/ 7064611 h 8437103"/>
              <a:gd name="connsiteX3" fmla="*/ 5615659 w 7644057"/>
              <a:gd name="connsiteY3" fmla="*/ 8251453 h 8437103"/>
              <a:gd name="connsiteX4" fmla="*/ 676133 w 7644057"/>
              <a:gd name="connsiteY4" fmla="*/ 5406797 h 8437103"/>
              <a:gd name="connsiteX5" fmla="*/ 676133 w 7644057"/>
              <a:gd name="connsiteY5" fmla="*/ 3033110 h 8437103"/>
              <a:gd name="connsiteX6" fmla="*/ 5615659 w 7644057"/>
              <a:gd name="connsiteY6" fmla="*/ 188454 h 8437103"/>
              <a:gd name="connsiteX7" fmla="*/ 6312921 w 7644057"/>
              <a:gd name="connsiteY7" fmla="*/ 67 h 8437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44057" h="8437103">
                <a:moveTo>
                  <a:pt x="6312921" y="67"/>
                </a:moveTo>
                <a:cubicBezTo>
                  <a:pt x="7010183" y="7131"/>
                  <a:pt x="7644057" y="565231"/>
                  <a:pt x="7644057" y="1356459"/>
                </a:cubicBezTo>
                <a:cubicBezTo>
                  <a:pt x="7644057" y="1356459"/>
                  <a:pt x="7644057" y="1356459"/>
                  <a:pt x="7644057" y="7064611"/>
                </a:cubicBezTo>
                <a:cubicBezTo>
                  <a:pt x="7644057" y="8119583"/>
                  <a:pt x="6517170" y="8778939"/>
                  <a:pt x="5615659" y="8251453"/>
                </a:cubicBezTo>
                <a:cubicBezTo>
                  <a:pt x="5615659" y="8251453"/>
                  <a:pt x="5615659" y="8251453"/>
                  <a:pt x="676133" y="5406797"/>
                </a:cubicBezTo>
                <a:cubicBezTo>
                  <a:pt x="-225378" y="4879311"/>
                  <a:pt x="-225378" y="3560597"/>
                  <a:pt x="676133" y="3033110"/>
                </a:cubicBezTo>
                <a:cubicBezTo>
                  <a:pt x="676133" y="3033110"/>
                  <a:pt x="676133" y="3033110"/>
                  <a:pt x="5615659" y="188454"/>
                </a:cubicBezTo>
                <a:cubicBezTo>
                  <a:pt x="5841037" y="56583"/>
                  <a:pt x="6080500" y="-2288"/>
                  <a:pt x="6312921" y="67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1463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="" xmlns:a16="http://schemas.microsoft.com/office/drawing/2014/main" id="{00F08865-B1D6-4B39-90DF-D83456D8E5B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035067" y="574962"/>
            <a:ext cx="6119831" cy="5544596"/>
          </a:xfrm>
          <a:custGeom>
            <a:avLst/>
            <a:gdLst>
              <a:gd name="connsiteX0" fmla="*/ 983904 w 6119831"/>
              <a:gd name="connsiteY0" fmla="*/ 0 h 5544596"/>
              <a:gd name="connsiteX1" fmla="*/ 5124297 w 6119831"/>
              <a:gd name="connsiteY1" fmla="*/ 0 h 5544596"/>
              <a:gd name="connsiteX2" fmla="*/ 5985171 w 6119831"/>
              <a:gd name="connsiteY2" fmla="*/ 1471294 h 5544596"/>
              <a:gd name="connsiteX3" fmla="*/ 3921807 w 6119831"/>
              <a:gd name="connsiteY3" fmla="*/ 5054165 h 5544596"/>
              <a:gd name="connsiteX4" fmla="*/ 2200059 w 6119831"/>
              <a:gd name="connsiteY4" fmla="*/ 5054165 h 5544596"/>
              <a:gd name="connsiteX5" fmla="*/ 136695 w 6119831"/>
              <a:gd name="connsiteY5" fmla="*/ 1471294 h 5544596"/>
              <a:gd name="connsiteX6" fmla="*/ 983904 w 6119831"/>
              <a:gd name="connsiteY6" fmla="*/ 0 h 5544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19831" h="5544596">
                <a:moveTo>
                  <a:pt x="983904" y="0"/>
                </a:moveTo>
                <a:cubicBezTo>
                  <a:pt x="983904" y="0"/>
                  <a:pt x="983904" y="0"/>
                  <a:pt x="5124297" y="0"/>
                </a:cubicBezTo>
                <a:cubicBezTo>
                  <a:pt x="5889518" y="0"/>
                  <a:pt x="6367781" y="817385"/>
                  <a:pt x="5985171" y="1471294"/>
                </a:cubicBezTo>
                <a:cubicBezTo>
                  <a:pt x="5985171" y="1471294"/>
                  <a:pt x="5985171" y="1471294"/>
                  <a:pt x="3921807" y="5054165"/>
                </a:cubicBezTo>
                <a:cubicBezTo>
                  <a:pt x="3539196" y="5708073"/>
                  <a:pt x="2582670" y="5708073"/>
                  <a:pt x="2200059" y="5054165"/>
                </a:cubicBezTo>
                <a:cubicBezTo>
                  <a:pt x="2200059" y="5054165"/>
                  <a:pt x="2200059" y="5054165"/>
                  <a:pt x="136695" y="1471294"/>
                </a:cubicBezTo>
                <a:cubicBezTo>
                  <a:pt x="-245915" y="817385"/>
                  <a:pt x="218684" y="0"/>
                  <a:pt x="98390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160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140C46AA-DA1E-4E48-8EAC-1FF5114ADD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8195" y="808461"/>
            <a:ext cx="5948090" cy="5388998"/>
          </a:xfrm>
          <a:custGeom>
            <a:avLst/>
            <a:gdLst>
              <a:gd name="connsiteX0" fmla="*/ 956293 w 5948090"/>
              <a:gd name="connsiteY0" fmla="*/ 0 h 5388998"/>
              <a:gd name="connsiteX1" fmla="*/ 4980494 w 5948090"/>
              <a:gd name="connsiteY1" fmla="*/ 0 h 5388998"/>
              <a:gd name="connsiteX2" fmla="*/ 5817209 w 5948090"/>
              <a:gd name="connsiteY2" fmla="*/ 1430005 h 5388998"/>
              <a:gd name="connsiteX3" fmla="*/ 3811749 w 5948090"/>
              <a:gd name="connsiteY3" fmla="*/ 4912331 h 5388998"/>
              <a:gd name="connsiteX4" fmla="*/ 2138319 w 5948090"/>
              <a:gd name="connsiteY4" fmla="*/ 4912331 h 5388998"/>
              <a:gd name="connsiteX5" fmla="*/ 132860 w 5948090"/>
              <a:gd name="connsiteY5" fmla="*/ 1430005 h 5388998"/>
              <a:gd name="connsiteX6" fmla="*/ 956293 w 5948090"/>
              <a:gd name="connsiteY6" fmla="*/ 0 h 5388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48090" h="5388998">
                <a:moveTo>
                  <a:pt x="956293" y="0"/>
                </a:moveTo>
                <a:cubicBezTo>
                  <a:pt x="956293" y="0"/>
                  <a:pt x="956293" y="0"/>
                  <a:pt x="4980494" y="0"/>
                </a:cubicBezTo>
                <a:cubicBezTo>
                  <a:pt x="5724241" y="0"/>
                  <a:pt x="6189082" y="794447"/>
                  <a:pt x="5817209" y="1430005"/>
                </a:cubicBezTo>
                <a:cubicBezTo>
                  <a:pt x="5817209" y="1430005"/>
                  <a:pt x="5817209" y="1430005"/>
                  <a:pt x="3811749" y="4912331"/>
                </a:cubicBezTo>
                <a:cubicBezTo>
                  <a:pt x="3439876" y="5547888"/>
                  <a:pt x="2510192" y="5547888"/>
                  <a:pt x="2138319" y="4912331"/>
                </a:cubicBezTo>
                <a:cubicBezTo>
                  <a:pt x="2138319" y="4912331"/>
                  <a:pt x="2138319" y="4912331"/>
                  <a:pt x="132860" y="1430005"/>
                </a:cubicBezTo>
                <a:cubicBezTo>
                  <a:pt x="-239014" y="794447"/>
                  <a:pt x="212547" y="0"/>
                  <a:pt x="9562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9615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B87BA436-F5FC-45B0-8D08-B5EF2D5E134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73601" y="538327"/>
            <a:ext cx="11018399" cy="5646930"/>
          </a:xfrm>
          <a:custGeom>
            <a:avLst/>
            <a:gdLst>
              <a:gd name="connsiteX0" fmla="*/ 1002064 w 11018399"/>
              <a:gd name="connsiteY0" fmla="*/ 0 h 5646930"/>
              <a:gd name="connsiteX1" fmla="*/ 4476609 w 11018399"/>
              <a:gd name="connsiteY1" fmla="*/ 0 h 5646930"/>
              <a:gd name="connsiteX2" fmla="*/ 4534270 w 11018399"/>
              <a:gd name="connsiteY2" fmla="*/ 0 h 5646930"/>
              <a:gd name="connsiteX3" fmla="*/ 4835774 w 11018399"/>
              <a:gd name="connsiteY3" fmla="*/ 0 h 5646930"/>
              <a:gd name="connsiteX4" fmla="*/ 5218874 w 11018399"/>
              <a:gd name="connsiteY4" fmla="*/ 0 h 5646930"/>
              <a:gd name="connsiteX5" fmla="*/ 11018399 w 11018399"/>
              <a:gd name="connsiteY5" fmla="*/ 0 h 5646930"/>
              <a:gd name="connsiteX6" fmla="*/ 11018399 w 11018399"/>
              <a:gd name="connsiteY6" fmla="*/ 4132263 h 5646930"/>
              <a:gd name="connsiteX7" fmla="*/ 4578832 w 11018399"/>
              <a:gd name="connsiteY7" fmla="*/ 4132263 h 5646930"/>
              <a:gd name="connsiteX8" fmla="*/ 4531544 w 11018399"/>
              <a:gd name="connsiteY8" fmla="*/ 4214374 h 5646930"/>
              <a:gd name="connsiteX9" fmla="*/ 3994190 w 11018399"/>
              <a:gd name="connsiteY9" fmla="*/ 5147448 h 5646930"/>
              <a:gd name="connsiteX10" fmla="*/ 2240665 w 11018399"/>
              <a:gd name="connsiteY10" fmla="*/ 5147448 h 5646930"/>
              <a:gd name="connsiteX11" fmla="*/ 139218 w 11018399"/>
              <a:gd name="connsiteY11" fmla="*/ 1498448 h 5646930"/>
              <a:gd name="connsiteX12" fmla="*/ 1002064 w 11018399"/>
              <a:gd name="connsiteY12" fmla="*/ 0 h 5646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018399" h="5646930">
                <a:moveTo>
                  <a:pt x="1002064" y="0"/>
                </a:moveTo>
                <a:cubicBezTo>
                  <a:pt x="1002064" y="0"/>
                  <a:pt x="1002064" y="0"/>
                  <a:pt x="4476609" y="0"/>
                </a:cubicBezTo>
                <a:lnTo>
                  <a:pt x="4534270" y="0"/>
                </a:lnTo>
                <a:lnTo>
                  <a:pt x="4835774" y="0"/>
                </a:lnTo>
                <a:cubicBezTo>
                  <a:pt x="4959442" y="0"/>
                  <a:pt x="5087099" y="0"/>
                  <a:pt x="5218874" y="0"/>
                </a:cubicBezTo>
                <a:lnTo>
                  <a:pt x="11018399" y="0"/>
                </a:lnTo>
                <a:lnTo>
                  <a:pt x="11018399" y="4132263"/>
                </a:lnTo>
                <a:lnTo>
                  <a:pt x="4578832" y="4132263"/>
                </a:lnTo>
                <a:lnTo>
                  <a:pt x="4531544" y="4214374"/>
                </a:lnTo>
                <a:cubicBezTo>
                  <a:pt x="4369742" y="4495332"/>
                  <a:pt x="4191201" y="4805354"/>
                  <a:pt x="3994190" y="5147448"/>
                </a:cubicBezTo>
                <a:cubicBezTo>
                  <a:pt x="3604518" y="5813425"/>
                  <a:pt x="2630337" y="5813425"/>
                  <a:pt x="2240665" y="5147448"/>
                </a:cubicBezTo>
                <a:cubicBezTo>
                  <a:pt x="2240665" y="5147448"/>
                  <a:pt x="2240665" y="5147448"/>
                  <a:pt x="139218" y="1498448"/>
                </a:cubicBezTo>
                <a:cubicBezTo>
                  <a:pt x="-250454" y="832471"/>
                  <a:pt x="222719" y="0"/>
                  <a:pt x="100206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2164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A2581CD-4CC7-4511-8C10-4ED94F96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4064828-85CC-42F6-AC5D-8D032E88B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51E507-8714-44F6-9B8C-905D76E2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5DC9D0F1-6798-4604-B3B8-65FD5854383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73601" y="538327"/>
            <a:ext cx="9405586" cy="5646930"/>
          </a:xfrm>
          <a:custGeom>
            <a:avLst/>
            <a:gdLst>
              <a:gd name="connsiteX0" fmla="*/ 1002064 w 9405586"/>
              <a:gd name="connsiteY0" fmla="*/ 0 h 5646930"/>
              <a:gd name="connsiteX1" fmla="*/ 4476610 w 9405586"/>
              <a:gd name="connsiteY1" fmla="*/ 0 h 5646930"/>
              <a:gd name="connsiteX2" fmla="*/ 4534270 w 9405586"/>
              <a:gd name="connsiteY2" fmla="*/ 0 h 5646930"/>
              <a:gd name="connsiteX3" fmla="*/ 4835774 w 9405586"/>
              <a:gd name="connsiteY3" fmla="*/ 0 h 5646930"/>
              <a:gd name="connsiteX4" fmla="*/ 5218874 w 9405586"/>
              <a:gd name="connsiteY4" fmla="*/ 0 h 5646930"/>
              <a:gd name="connsiteX5" fmla="*/ 7054222 w 9405586"/>
              <a:gd name="connsiteY5" fmla="*/ 0 h 5646930"/>
              <a:gd name="connsiteX6" fmla="*/ 9405586 w 9405586"/>
              <a:gd name="connsiteY6" fmla="*/ 4132263 h 5646930"/>
              <a:gd name="connsiteX7" fmla="*/ 4578832 w 9405586"/>
              <a:gd name="connsiteY7" fmla="*/ 4132263 h 5646930"/>
              <a:gd name="connsiteX8" fmla="*/ 4531544 w 9405586"/>
              <a:gd name="connsiteY8" fmla="*/ 4214374 h 5646930"/>
              <a:gd name="connsiteX9" fmla="*/ 3994190 w 9405586"/>
              <a:gd name="connsiteY9" fmla="*/ 5147448 h 5646930"/>
              <a:gd name="connsiteX10" fmla="*/ 2240665 w 9405586"/>
              <a:gd name="connsiteY10" fmla="*/ 5147448 h 5646930"/>
              <a:gd name="connsiteX11" fmla="*/ 139218 w 9405586"/>
              <a:gd name="connsiteY11" fmla="*/ 1498448 h 5646930"/>
              <a:gd name="connsiteX12" fmla="*/ 1002064 w 9405586"/>
              <a:gd name="connsiteY12" fmla="*/ 0 h 5646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405586" h="5646930">
                <a:moveTo>
                  <a:pt x="1002064" y="0"/>
                </a:moveTo>
                <a:cubicBezTo>
                  <a:pt x="1002064" y="0"/>
                  <a:pt x="1002064" y="0"/>
                  <a:pt x="4476610" y="0"/>
                </a:cubicBezTo>
                <a:lnTo>
                  <a:pt x="4534270" y="0"/>
                </a:lnTo>
                <a:lnTo>
                  <a:pt x="4835774" y="0"/>
                </a:lnTo>
                <a:cubicBezTo>
                  <a:pt x="4959442" y="0"/>
                  <a:pt x="5087099" y="0"/>
                  <a:pt x="5218874" y="0"/>
                </a:cubicBezTo>
                <a:lnTo>
                  <a:pt x="7054222" y="0"/>
                </a:lnTo>
                <a:lnTo>
                  <a:pt x="9405586" y="4132263"/>
                </a:lnTo>
                <a:lnTo>
                  <a:pt x="4578832" y="4132263"/>
                </a:lnTo>
                <a:lnTo>
                  <a:pt x="4531544" y="4214374"/>
                </a:lnTo>
                <a:cubicBezTo>
                  <a:pt x="4369742" y="4495332"/>
                  <a:pt x="4191201" y="4805354"/>
                  <a:pt x="3994190" y="5147448"/>
                </a:cubicBezTo>
                <a:cubicBezTo>
                  <a:pt x="3604519" y="5813425"/>
                  <a:pt x="2630337" y="5813425"/>
                  <a:pt x="2240665" y="5147448"/>
                </a:cubicBezTo>
                <a:cubicBezTo>
                  <a:pt x="2240665" y="5147448"/>
                  <a:pt x="2240665" y="5147448"/>
                  <a:pt x="139218" y="1498448"/>
                </a:cubicBezTo>
                <a:cubicBezTo>
                  <a:pt x="-250454" y="832471"/>
                  <a:pt x="222719" y="0"/>
                  <a:pt x="100206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2774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38AF103-66F2-4638-8E70-92BDED371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C8DB8B5-7670-48A2-B2F6-3DF93F95F5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5259C4E-4175-4D96-9451-B668A1D992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4D28A85-EE6E-4305-9D8C-2F0A71BB1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3E09EAC-0145-474E-840F-8DA387C5E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00C8B23-CBF7-4E48-8CC1-8535D7D15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3568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3265C4-8163-4ABA-A4BE-5238B691E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D9C6A58-D185-4CFB-BAA3-8E20E69924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1928696-6D35-48A9-BCA6-40C3B2F44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8BF9BFF-53C8-417C-A961-B729A2E90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1C95FFC-9DC3-4867-B8DE-5D9B3B8D1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D475ACA-713C-4EA1-85C8-B9D0170D0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8014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8A10D03-9F98-4DA8-AFEB-976C660F5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2BB4529D-2DA3-4193-90F0-D8C682DB38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161D951-3D98-4BE1-A08D-D64B38DB3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B617AD4-6EFF-4507-8FBF-EBF4DA1B7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47DB0F1-A65E-4C5B-A9E5-58F062F28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8403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36145FEB-CD2B-4481-BA68-7BB769199D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26DB0D28-DDB9-478F-BC95-B77C4B8BA2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8A37C46-DD86-4209-B216-DB80EA8CD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19D2D77-C559-42B7-AB38-980C2F304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A2AEE4C-8B95-434F-9F76-477292934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840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0E1CFB9D-9CCA-4F37-85E8-1B8F6F091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BFC6AC9-3B32-4365-BBEB-46BC1649F1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4A4BC3C-147C-4FC6-A9E3-899C45C6D5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4CD30-4CEC-4BF9-AFD5-6940EA4D0410}" type="datetimeFigureOut">
              <a:rPr lang="en-US" smtClean="0"/>
              <a:pPr/>
              <a:t>4/17/2019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0862B7-04DC-4780-AB3E-0DBA2EC272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2AC5468-8131-498D-8295-648D452D61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C873C-4420-4A57-B42C-A5D53864B5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149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78" r:id="rId7"/>
    <p:sldLayoutId id="2147483655" r:id="rId8"/>
    <p:sldLayoutId id="2147483677" r:id="rId9"/>
    <p:sldLayoutId id="2147483674" r:id="rId10"/>
    <p:sldLayoutId id="2147483673" r:id="rId11"/>
    <p:sldLayoutId id="2147483672" r:id="rId12"/>
    <p:sldLayoutId id="2147483671" r:id="rId13"/>
    <p:sldLayoutId id="2147483670" r:id="rId14"/>
    <p:sldLayoutId id="2147483669" r:id="rId15"/>
    <p:sldLayoutId id="2147483676" r:id="rId16"/>
    <p:sldLayoutId id="2147483667" r:id="rId17"/>
    <p:sldLayoutId id="2147483666" r:id="rId18"/>
    <p:sldLayoutId id="2147483662" r:id="rId19"/>
    <p:sldLayoutId id="2147483675" r:id="rId20"/>
    <p:sldLayoutId id="2147483665" r:id="rId21"/>
    <p:sldLayoutId id="2147483668" r:id="rId22"/>
    <p:sldLayoutId id="2147483663" r:id="rId23"/>
    <p:sldLayoutId id="2147483664" r:id="rId24"/>
    <p:sldLayoutId id="2147483660" r:id="rId25"/>
    <p:sldLayoutId id="2147483661" r:id="rId26"/>
    <p:sldLayoutId id="2147483656" r:id="rId27"/>
    <p:sldLayoutId id="2147483657" r:id="rId28"/>
    <p:sldLayoutId id="2147483658" r:id="rId29"/>
    <p:sldLayoutId id="2147483659" r:id="rId3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6" Type="http://schemas.microsoft.com/office/2007/relationships/hdphoto" Target="../media/hdphoto7.wdp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openxmlformats.org/officeDocument/2006/relationships/image" Target="../media/image11.png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="" xmlns:a16="http://schemas.microsoft.com/office/drawing/2014/main" id="{6E24A8A8-D6EE-49F8-973D-3264AC5DA3BB}"/>
              </a:ext>
            </a:extLst>
          </p:cNvPr>
          <p:cNvSpPr>
            <a:spLocks/>
          </p:cNvSpPr>
          <p:nvPr/>
        </p:nvSpPr>
        <p:spPr bwMode="auto">
          <a:xfrm rot="10800000">
            <a:off x="840847" y="502276"/>
            <a:ext cx="11375216" cy="6234447"/>
          </a:xfrm>
          <a:custGeom>
            <a:avLst/>
            <a:gdLst>
              <a:gd name="connsiteX0" fmla="*/ 10268529 w 11375216"/>
              <a:gd name="connsiteY0" fmla="*/ 6234447 h 6234447"/>
              <a:gd name="connsiteX1" fmla="*/ 8303825 w 11375216"/>
              <a:gd name="connsiteY1" fmla="*/ 6234447 h 6234447"/>
              <a:gd name="connsiteX2" fmla="*/ 8091055 w 11375216"/>
              <a:gd name="connsiteY2" fmla="*/ 6234447 h 6234447"/>
              <a:gd name="connsiteX3" fmla="*/ 8047862 w 11375216"/>
              <a:gd name="connsiteY3" fmla="*/ 6234447 h 6234447"/>
              <a:gd name="connsiteX4" fmla="*/ 5611453 w 11375216"/>
              <a:gd name="connsiteY4" fmla="*/ 6234447 h 6234447"/>
              <a:gd name="connsiteX5" fmla="*/ 0 w 11375216"/>
              <a:gd name="connsiteY5" fmla="*/ 6234447 h 6234447"/>
              <a:gd name="connsiteX6" fmla="*/ 0 w 11375216"/>
              <a:gd name="connsiteY6" fmla="*/ 1662447 h 6234447"/>
              <a:gd name="connsiteX7" fmla="*/ 6323973 w 11375216"/>
              <a:gd name="connsiteY7" fmla="*/ 1662447 h 6234447"/>
              <a:gd name="connsiteX8" fmla="*/ 6370546 w 11375216"/>
              <a:gd name="connsiteY8" fmla="*/ 1581603 h 6234447"/>
              <a:gd name="connsiteX9" fmla="*/ 6964004 w 11375216"/>
              <a:gd name="connsiteY9" fmla="*/ 551451 h 6234447"/>
              <a:gd name="connsiteX10" fmla="*/ 8900609 w 11375216"/>
              <a:gd name="connsiteY10" fmla="*/ 551451 h 6234447"/>
              <a:gd name="connsiteX11" fmla="*/ 11221462 w 11375216"/>
              <a:gd name="connsiteY11" fmla="*/ 4580097 h 6234447"/>
              <a:gd name="connsiteX12" fmla="*/ 10268529 w 11375216"/>
              <a:gd name="connsiteY12" fmla="*/ 6234447 h 6234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375216" h="6234447">
                <a:moveTo>
                  <a:pt x="10268529" y="6234447"/>
                </a:moveTo>
                <a:cubicBezTo>
                  <a:pt x="10268529" y="6234447"/>
                  <a:pt x="10268529" y="6234447"/>
                  <a:pt x="8303825" y="6234447"/>
                </a:cubicBezTo>
                <a:lnTo>
                  <a:pt x="8091055" y="6234447"/>
                </a:lnTo>
                <a:lnTo>
                  <a:pt x="8047862" y="6234447"/>
                </a:lnTo>
                <a:cubicBezTo>
                  <a:pt x="7426075" y="6234447"/>
                  <a:pt x="6630189" y="6234447"/>
                  <a:pt x="5611453" y="6234447"/>
                </a:cubicBezTo>
                <a:lnTo>
                  <a:pt x="0" y="6234447"/>
                </a:lnTo>
                <a:lnTo>
                  <a:pt x="0" y="1662447"/>
                </a:lnTo>
                <a:lnTo>
                  <a:pt x="6323973" y="1662447"/>
                </a:lnTo>
                <a:lnTo>
                  <a:pt x="6370546" y="1581603"/>
                </a:lnTo>
                <a:cubicBezTo>
                  <a:pt x="6549242" y="1271414"/>
                  <a:pt x="6746424" y="929136"/>
                  <a:pt x="6964004" y="551451"/>
                </a:cubicBezTo>
                <a:cubicBezTo>
                  <a:pt x="7394361" y="-183816"/>
                  <a:pt x="8470252" y="-183816"/>
                  <a:pt x="8900609" y="551451"/>
                </a:cubicBezTo>
                <a:cubicBezTo>
                  <a:pt x="8900609" y="551451"/>
                  <a:pt x="8900609" y="551451"/>
                  <a:pt x="11221462" y="4580097"/>
                </a:cubicBezTo>
                <a:cubicBezTo>
                  <a:pt x="11651819" y="5315364"/>
                  <a:pt x="11129243" y="6234447"/>
                  <a:pt x="10268529" y="6234447"/>
                </a:cubicBezTo>
                <a:close/>
              </a:path>
            </a:pathLst>
          </a:custGeom>
          <a:gradFill>
            <a:gsLst>
              <a:gs pos="0">
                <a:srgbClr val="523089"/>
              </a:gs>
              <a:gs pos="100000">
                <a:srgbClr val="65ADA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="" xmlns:a16="http://schemas.microsoft.com/office/drawing/2014/main" id="{B7F5753E-979F-458A-BE61-40EB9F55890D}"/>
              </a:ext>
            </a:extLst>
          </p:cNvPr>
          <p:cNvSpPr/>
          <p:nvPr/>
        </p:nvSpPr>
        <p:spPr>
          <a:xfrm>
            <a:off x="1173600" y="728827"/>
            <a:ext cx="11018399" cy="5646930"/>
          </a:xfrm>
          <a:custGeom>
            <a:avLst/>
            <a:gdLst>
              <a:gd name="connsiteX0" fmla="*/ 1002064 w 11018399"/>
              <a:gd name="connsiteY0" fmla="*/ 0 h 5646930"/>
              <a:gd name="connsiteX1" fmla="*/ 4476609 w 11018399"/>
              <a:gd name="connsiteY1" fmla="*/ 0 h 5646930"/>
              <a:gd name="connsiteX2" fmla="*/ 4534270 w 11018399"/>
              <a:gd name="connsiteY2" fmla="*/ 0 h 5646930"/>
              <a:gd name="connsiteX3" fmla="*/ 4835774 w 11018399"/>
              <a:gd name="connsiteY3" fmla="*/ 0 h 5646930"/>
              <a:gd name="connsiteX4" fmla="*/ 5218874 w 11018399"/>
              <a:gd name="connsiteY4" fmla="*/ 0 h 5646930"/>
              <a:gd name="connsiteX5" fmla="*/ 11018399 w 11018399"/>
              <a:gd name="connsiteY5" fmla="*/ 0 h 5646930"/>
              <a:gd name="connsiteX6" fmla="*/ 11018399 w 11018399"/>
              <a:gd name="connsiteY6" fmla="*/ 4132263 h 5646930"/>
              <a:gd name="connsiteX7" fmla="*/ 4578832 w 11018399"/>
              <a:gd name="connsiteY7" fmla="*/ 4132263 h 5646930"/>
              <a:gd name="connsiteX8" fmla="*/ 4531544 w 11018399"/>
              <a:gd name="connsiteY8" fmla="*/ 4214374 h 5646930"/>
              <a:gd name="connsiteX9" fmla="*/ 3994190 w 11018399"/>
              <a:gd name="connsiteY9" fmla="*/ 5147448 h 5646930"/>
              <a:gd name="connsiteX10" fmla="*/ 2240665 w 11018399"/>
              <a:gd name="connsiteY10" fmla="*/ 5147448 h 5646930"/>
              <a:gd name="connsiteX11" fmla="*/ 139218 w 11018399"/>
              <a:gd name="connsiteY11" fmla="*/ 1498448 h 5646930"/>
              <a:gd name="connsiteX12" fmla="*/ 1002064 w 11018399"/>
              <a:gd name="connsiteY12" fmla="*/ 0 h 5646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018399" h="5646930">
                <a:moveTo>
                  <a:pt x="1002064" y="0"/>
                </a:moveTo>
                <a:cubicBezTo>
                  <a:pt x="1002064" y="0"/>
                  <a:pt x="1002064" y="0"/>
                  <a:pt x="4476609" y="0"/>
                </a:cubicBezTo>
                <a:lnTo>
                  <a:pt x="4534270" y="0"/>
                </a:lnTo>
                <a:lnTo>
                  <a:pt x="4835774" y="0"/>
                </a:lnTo>
                <a:cubicBezTo>
                  <a:pt x="4959442" y="0"/>
                  <a:pt x="5087099" y="0"/>
                  <a:pt x="5218874" y="0"/>
                </a:cubicBezTo>
                <a:lnTo>
                  <a:pt x="11018399" y="0"/>
                </a:lnTo>
                <a:lnTo>
                  <a:pt x="11018399" y="4132263"/>
                </a:lnTo>
                <a:lnTo>
                  <a:pt x="4578832" y="4132263"/>
                </a:lnTo>
                <a:lnTo>
                  <a:pt x="4531544" y="4214374"/>
                </a:lnTo>
                <a:cubicBezTo>
                  <a:pt x="4369742" y="4495332"/>
                  <a:pt x="4191201" y="4805354"/>
                  <a:pt x="3994190" y="5147448"/>
                </a:cubicBezTo>
                <a:cubicBezTo>
                  <a:pt x="3604518" y="5813425"/>
                  <a:pt x="2630337" y="5813425"/>
                  <a:pt x="2240665" y="5147448"/>
                </a:cubicBezTo>
                <a:cubicBezTo>
                  <a:pt x="2240665" y="5147448"/>
                  <a:pt x="2240665" y="5147448"/>
                  <a:pt x="139218" y="1498448"/>
                </a:cubicBezTo>
                <a:cubicBezTo>
                  <a:pt x="-250454" y="832471"/>
                  <a:pt x="222719" y="0"/>
                  <a:pt x="1002064" y="0"/>
                </a:cubicBezTo>
                <a:close/>
              </a:path>
            </a:pathLst>
          </a:custGeom>
          <a:gradFill>
            <a:gsLst>
              <a:gs pos="0">
                <a:srgbClr val="65ADA8"/>
              </a:gs>
              <a:gs pos="100000">
                <a:srgbClr val="65ADA8">
                  <a:alpha val="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85FFD7D3-BC63-4999-AA75-D3C31AA4AD35}"/>
              </a:ext>
            </a:extLst>
          </p:cNvPr>
          <p:cNvSpPr txBox="1"/>
          <p:nvPr/>
        </p:nvSpPr>
        <p:spPr>
          <a:xfrm>
            <a:off x="3689696" y="958830"/>
            <a:ext cx="6691849" cy="4129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  <a:defRPr/>
            </a:pPr>
            <a:r>
              <a:rPr lang="ru-RU" altLang="zh-CN" sz="4400" dirty="0">
                <a:solidFill>
                  <a:schemeClr val="bg1">
                    <a:lumMod val="95000"/>
                  </a:schemeClr>
                </a:solidFill>
                <a:latin typeface="Roboto Medium"/>
                <a:ea typeface="Segoe UI Emoji" panose="020B0502040204020203" pitchFamily="34" charset="0"/>
                <a:cs typeface="Segoe UI" panose="020B0502040204020203" pitchFamily="34" charset="0"/>
              </a:rPr>
              <a:t>Автономная некоммерческая организация</a:t>
            </a:r>
          </a:p>
          <a:p>
            <a:pPr algn="ctr">
              <a:lnSpc>
                <a:spcPts val="5000"/>
              </a:lnSpc>
              <a:defRPr/>
            </a:pPr>
            <a:r>
              <a:rPr lang="ru-RU" altLang="zh-CN" sz="4400" dirty="0">
                <a:solidFill>
                  <a:schemeClr val="bg1">
                    <a:lumMod val="95000"/>
                  </a:schemeClr>
                </a:solidFill>
                <a:latin typeface="Roboto Medium"/>
                <a:ea typeface="Segoe UI Emoji" panose="020B0502040204020203" pitchFamily="34" charset="0"/>
                <a:cs typeface="Segoe UI" panose="020B0502040204020203" pitchFamily="34" charset="0"/>
              </a:rPr>
              <a:t>«Томский региональный </a:t>
            </a:r>
          </a:p>
          <a:p>
            <a:pPr algn="ctr">
              <a:lnSpc>
                <a:spcPts val="5000"/>
              </a:lnSpc>
              <a:defRPr/>
            </a:pPr>
            <a:r>
              <a:rPr lang="ru-RU" altLang="zh-CN" sz="4400" dirty="0">
                <a:solidFill>
                  <a:schemeClr val="bg1">
                    <a:lumMod val="95000"/>
                  </a:schemeClr>
                </a:solidFill>
                <a:latin typeface="Roboto Medium"/>
                <a:ea typeface="Segoe UI Emoji" panose="020B0502040204020203" pitchFamily="34" charset="0"/>
                <a:cs typeface="Segoe UI" panose="020B0502040204020203" pitchFamily="34" charset="0"/>
              </a:rPr>
              <a:t>инжиниринговый центр»</a:t>
            </a:r>
            <a:endParaRPr lang="en-US" altLang="zh-CN" sz="4400" dirty="0">
              <a:solidFill>
                <a:schemeClr val="bg1">
                  <a:lumMod val="95000"/>
                </a:schemeClr>
              </a:solidFill>
              <a:latin typeface="Roboto Medium"/>
              <a:ea typeface="Segoe UI Emoj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US" sz="5400" dirty="0" smtClean="0">
                <a:solidFill>
                  <a:schemeClr val="bg1">
                    <a:lumMod val="95000"/>
                  </a:schemeClr>
                </a:solidFill>
                <a:latin typeface="Roboto Medium"/>
                <a:ea typeface="Roboto Black" panose="02000000000000000000" pitchFamily="2" charset="0"/>
              </a:rPr>
              <a:t> </a:t>
            </a:r>
            <a:endParaRPr lang="en-US" sz="5400" dirty="0">
              <a:solidFill>
                <a:schemeClr val="bg1">
                  <a:lumMod val="95000"/>
                </a:schemeClr>
              </a:solidFill>
              <a:latin typeface="Roboto Medium"/>
              <a:ea typeface="Roboto Black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E62D2F7B-1925-4EA6-85EC-6103913D0A7A}"/>
              </a:ext>
            </a:extLst>
          </p:cNvPr>
          <p:cNvSpPr/>
          <p:nvPr/>
        </p:nvSpPr>
        <p:spPr>
          <a:xfrm>
            <a:off x="6528455" y="2274375"/>
            <a:ext cx="5356801" cy="362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7" name="Picture 1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75" y="5370379"/>
            <a:ext cx="2290762" cy="118586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8130746" y="5719641"/>
            <a:ext cx="6096000" cy="74635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900"/>
              </a:lnSpc>
              <a:defRPr/>
            </a:pPr>
            <a:r>
              <a:rPr lang="en-US" altLang="zh-CN" sz="1600" dirty="0">
                <a:solidFill>
                  <a:srgbClr val="009994"/>
                </a:solidFill>
                <a:latin typeface="Segoe UI" pitchFamily="18" charset="0"/>
                <a:cs typeface="Segoe UI" pitchFamily="18" charset="0"/>
              </a:rPr>
              <a:t>ДИРЕКТОР</a:t>
            </a:r>
            <a:r>
              <a:rPr lang="en-US" altLang="zh-CN" sz="16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600" dirty="0">
                <a:solidFill>
                  <a:srgbClr val="009994"/>
                </a:solidFill>
                <a:latin typeface="Segoe UI" pitchFamily="18" charset="0"/>
                <a:cs typeface="Segoe UI" pitchFamily="18" charset="0"/>
              </a:rPr>
              <a:t>АНО</a:t>
            </a:r>
            <a:r>
              <a:rPr lang="en-US" altLang="zh-CN" sz="16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600" dirty="0">
                <a:solidFill>
                  <a:srgbClr val="009994"/>
                </a:solidFill>
                <a:latin typeface="Segoe UI" pitchFamily="18" charset="0"/>
                <a:cs typeface="Segoe UI" pitchFamily="18" charset="0"/>
              </a:rPr>
              <a:t>«ТРИЦ»</a:t>
            </a:r>
          </a:p>
          <a:p>
            <a:pPr>
              <a:lnSpc>
                <a:spcPts val="1000"/>
              </a:lnSpc>
              <a:defRPr/>
            </a:pPr>
            <a:endParaRPr lang="en-US" altLang="zh-CN" dirty="0"/>
          </a:p>
          <a:p>
            <a:pPr>
              <a:lnSpc>
                <a:spcPts val="2200"/>
              </a:lnSpc>
              <a:defRPr/>
            </a:pPr>
            <a:r>
              <a:rPr lang="ru-RU" altLang="zh-CN" dirty="0">
                <a:solidFill>
                  <a:srgbClr val="000000"/>
                </a:solidFill>
                <a:latin typeface="Segoe UI" pitchFamily="18" charset="0"/>
                <a:cs typeface="Segoe UI" pitchFamily="18" charset="0"/>
              </a:rPr>
              <a:t>Кириллова Анна Владимировна</a:t>
            </a:r>
          </a:p>
        </p:txBody>
      </p:sp>
    </p:spTree>
    <p:extLst>
      <p:ext uri="{BB962C8B-B14F-4D97-AF65-F5344CB8AC3E}">
        <p14:creationId xmlns:p14="http://schemas.microsoft.com/office/powerpoint/2010/main" val="17217223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C5F5D0AA-4011-40F4-B289-B80FFB946A47}"/>
              </a:ext>
            </a:extLst>
          </p:cNvPr>
          <p:cNvGrpSpPr/>
          <p:nvPr/>
        </p:nvGrpSpPr>
        <p:grpSpPr>
          <a:xfrm rot="17969225">
            <a:off x="7782240" y="-1576088"/>
            <a:ext cx="8308627" cy="9170620"/>
            <a:chOff x="6143990" y="-1224042"/>
            <a:chExt cx="8308627" cy="9170620"/>
          </a:xfrm>
        </p:grpSpPr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6AB1B5F0-4299-4C4D-ABA5-C84C1E349315}"/>
                </a:ext>
              </a:extLst>
            </p:cNvPr>
            <p:cNvSpPr/>
            <p:nvPr/>
          </p:nvSpPr>
          <p:spPr>
            <a:xfrm>
              <a:off x="6295522" y="-857283"/>
              <a:ext cx="7644057" cy="8437103"/>
            </a:xfrm>
            <a:custGeom>
              <a:avLst/>
              <a:gdLst>
                <a:gd name="connsiteX0" fmla="*/ 6312921 w 7644057"/>
                <a:gd name="connsiteY0" fmla="*/ 67 h 8437103"/>
                <a:gd name="connsiteX1" fmla="*/ 7644057 w 7644057"/>
                <a:gd name="connsiteY1" fmla="*/ 1356459 h 8437103"/>
                <a:gd name="connsiteX2" fmla="*/ 7644057 w 7644057"/>
                <a:gd name="connsiteY2" fmla="*/ 7064611 h 8437103"/>
                <a:gd name="connsiteX3" fmla="*/ 5615659 w 7644057"/>
                <a:gd name="connsiteY3" fmla="*/ 8251453 h 8437103"/>
                <a:gd name="connsiteX4" fmla="*/ 676133 w 7644057"/>
                <a:gd name="connsiteY4" fmla="*/ 5406797 h 8437103"/>
                <a:gd name="connsiteX5" fmla="*/ 676133 w 7644057"/>
                <a:gd name="connsiteY5" fmla="*/ 3033110 h 8437103"/>
                <a:gd name="connsiteX6" fmla="*/ 5615659 w 7644057"/>
                <a:gd name="connsiteY6" fmla="*/ 188454 h 8437103"/>
                <a:gd name="connsiteX7" fmla="*/ 6312921 w 7644057"/>
                <a:gd name="connsiteY7" fmla="*/ 67 h 8437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644057" h="8437103">
                  <a:moveTo>
                    <a:pt x="6312921" y="67"/>
                  </a:moveTo>
                  <a:cubicBezTo>
                    <a:pt x="7010183" y="7131"/>
                    <a:pt x="7644057" y="565231"/>
                    <a:pt x="7644057" y="1356459"/>
                  </a:cubicBezTo>
                  <a:cubicBezTo>
                    <a:pt x="7644057" y="1356459"/>
                    <a:pt x="7644057" y="1356459"/>
                    <a:pt x="7644057" y="7064611"/>
                  </a:cubicBezTo>
                  <a:cubicBezTo>
                    <a:pt x="7644057" y="8119583"/>
                    <a:pt x="6517170" y="8778939"/>
                    <a:pt x="5615659" y="8251453"/>
                  </a:cubicBezTo>
                  <a:cubicBezTo>
                    <a:pt x="5615659" y="8251453"/>
                    <a:pt x="5615659" y="8251453"/>
                    <a:pt x="676133" y="5406797"/>
                  </a:cubicBezTo>
                  <a:cubicBezTo>
                    <a:pt x="-225378" y="4879311"/>
                    <a:pt x="-225378" y="3560597"/>
                    <a:pt x="676133" y="3033110"/>
                  </a:cubicBezTo>
                  <a:cubicBezTo>
                    <a:pt x="676133" y="3033110"/>
                    <a:pt x="676133" y="3033110"/>
                    <a:pt x="5615659" y="188454"/>
                  </a:cubicBezTo>
                  <a:cubicBezTo>
                    <a:pt x="5841037" y="56583"/>
                    <a:pt x="6080500" y="-2288"/>
                    <a:pt x="6312921" y="67"/>
                  </a:cubicBezTo>
                  <a:close/>
                </a:path>
              </a:pathLst>
            </a:custGeom>
            <a:gradFill>
              <a:gsLst>
                <a:gs pos="4000">
                  <a:srgbClr val="523089">
                    <a:alpha val="50000"/>
                  </a:srgbClr>
                </a:gs>
                <a:gs pos="85000">
                  <a:srgbClr val="65ADA8">
                    <a:alpha val="50000"/>
                  </a:srgb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AFE0551E-B7AE-4DA3-8E17-CD934F7107C9}"/>
                </a:ext>
              </a:extLst>
            </p:cNvPr>
            <p:cNvSpPr/>
            <p:nvPr/>
          </p:nvSpPr>
          <p:spPr>
            <a:xfrm>
              <a:off x="6143990" y="-1224042"/>
              <a:ext cx="8308627" cy="9170620"/>
            </a:xfrm>
            <a:custGeom>
              <a:avLst/>
              <a:gdLst>
                <a:gd name="connsiteX0" fmla="*/ 6312921 w 7644057"/>
                <a:gd name="connsiteY0" fmla="*/ 67 h 8437103"/>
                <a:gd name="connsiteX1" fmla="*/ 7644057 w 7644057"/>
                <a:gd name="connsiteY1" fmla="*/ 1356459 h 8437103"/>
                <a:gd name="connsiteX2" fmla="*/ 7644057 w 7644057"/>
                <a:gd name="connsiteY2" fmla="*/ 7064611 h 8437103"/>
                <a:gd name="connsiteX3" fmla="*/ 5615659 w 7644057"/>
                <a:gd name="connsiteY3" fmla="*/ 8251453 h 8437103"/>
                <a:gd name="connsiteX4" fmla="*/ 676133 w 7644057"/>
                <a:gd name="connsiteY4" fmla="*/ 5406797 h 8437103"/>
                <a:gd name="connsiteX5" fmla="*/ 676133 w 7644057"/>
                <a:gd name="connsiteY5" fmla="*/ 3033110 h 8437103"/>
                <a:gd name="connsiteX6" fmla="*/ 5615659 w 7644057"/>
                <a:gd name="connsiteY6" fmla="*/ 188454 h 8437103"/>
                <a:gd name="connsiteX7" fmla="*/ 6312921 w 7644057"/>
                <a:gd name="connsiteY7" fmla="*/ 67 h 8437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644057" h="8437103">
                  <a:moveTo>
                    <a:pt x="6312921" y="67"/>
                  </a:moveTo>
                  <a:cubicBezTo>
                    <a:pt x="7010183" y="7131"/>
                    <a:pt x="7644057" y="565231"/>
                    <a:pt x="7644057" y="1356459"/>
                  </a:cubicBezTo>
                  <a:cubicBezTo>
                    <a:pt x="7644057" y="1356459"/>
                    <a:pt x="7644057" y="1356459"/>
                    <a:pt x="7644057" y="7064611"/>
                  </a:cubicBezTo>
                  <a:cubicBezTo>
                    <a:pt x="7644057" y="8119583"/>
                    <a:pt x="6517170" y="8778939"/>
                    <a:pt x="5615659" y="8251453"/>
                  </a:cubicBezTo>
                  <a:cubicBezTo>
                    <a:pt x="5615659" y="8251453"/>
                    <a:pt x="5615659" y="8251453"/>
                    <a:pt x="676133" y="5406797"/>
                  </a:cubicBezTo>
                  <a:cubicBezTo>
                    <a:pt x="-225378" y="4879311"/>
                    <a:pt x="-225378" y="3560597"/>
                    <a:pt x="676133" y="3033110"/>
                  </a:cubicBezTo>
                  <a:cubicBezTo>
                    <a:pt x="676133" y="3033110"/>
                    <a:pt x="676133" y="3033110"/>
                    <a:pt x="5615659" y="188454"/>
                  </a:cubicBezTo>
                  <a:cubicBezTo>
                    <a:pt x="5841037" y="56583"/>
                    <a:pt x="6080500" y="-2288"/>
                    <a:pt x="6312921" y="67"/>
                  </a:cubicBezTo>
                  <a:close/>
                </a:path>
              </a:pathLst>
            </a:custGeom>
            <a:noFill/>
            <a:ln w="76200">
              <a:solidFill>
                <a:srgbClr val="58649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A64DAC1E-463E-4A51-AF57-B573BA9ACEFB}"/>
              </a:ext>
            </a:extLst>
          </p:cNvPr>
          <p:cNvGrpSpPr/>
          <p:nvPr/>
        </p:nvGrpSpPr>
        <p:grpSpPr>
          <a:xfrm rot="18900000">
            <a:off x="9896087" y="4693930"/>
            <a:ext cx="1632429" cy="1578629"/>
            <a:chOff x="683971" y="1246589"/>
            <a:chExt cx="4908793" cy="4747012"/>
          </a:xfrm>
        </p:grpSpPr>
        <p:sp>
          <p:nvSpPr>
            <p:cNvPr id="11" name="Freeform 9">
              <a:extLst>
                <a:ext uri="{FF2B5EF4-FFF2-40B4-BE49-F238E27FC236}">
                  <a16:creationId xmlns="" xmlns:a16="http://schemas.microsoft.com/office/drawing/2014/main" id="{6648345A-D542-4DCE-950D-7BB3E310460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83971" y="1571595"/>
              <a:ext cx="4747012" cy="4096997"/>
            </a:xfrm>
            <a:custGeom>
              <a:avLst/>
              <a:gdLst>
                <a:gd name="T0" fmla="*/ 179 w 484"/>
                <a:gd name="T1" fmla="*/ 48 h 419"/>
                <a:gd name="T2" fmla="*/ 28 w 484"/>
                <a:gd name="T3" fmla="*/ 311 h 419"/>
                <a:gd name="T4" fmla="*/ 91 w 484"/>
                <a:gd name="T5" fmla="*/ 419 h 419"/>
                <a:gd name="T6" fmla="*/ 394 w 484"/>
                <a:gd name="T7" fmla="*/ 419 h 419"/>
                <a:gd name="T8" fmla="*/ 456 w 484"/>
                <a:gd name="T9" fmla="*/ 311 h 419"/>
                <a:gd name="T10" fmla="*/ 305 w 484"/>
                <a:gd name="T11" fmla="*/ 48 h 419"/>
                <a:gd name="T12" fmla="*/ 179 w 484"/>
                <a:gd name="T13" fmla="*/ 48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4" h="419">
                  <a:moveTo>
                    <a:pt x="179" y="48"/>
                  </a:moveTo>
                  <a:cubicBezTo>
                    <a:pt x="28" y="311"/>
                    <a:pt x="28" y="311"/>
                    <a:pt x="28" y="311"/>
                  </a:cubicBezTo>
                  <a:cubicBezTo>
                    <a:pt x="0" y="359"/>
                    <a:pt x="35" y="419"/>
                    <a:pt x="91" y="419"/>
                  </a:cubicBezTo>
                  <a:cubicBezTo>
                    <a:pt x="394" y="419"/>
                    <a:pt x="394" y="419"/>
                    <a:pt x="394" y="419"/>
                  </a:cubicBezTo>
                  <a:cubicBezTo>
                    <a:pt x="450" y="419"/>
                    <a:pt x="484" y="359"/>
                    <a:pt x="456" y="311"/>
                  </a:cubicBezTo>
                  <a:cubicBezTo>
                    <a:pt x="305" y="48"/>
                    <a:pt x="305" y="48"/>
                    <a:pt x="305" y="48"/>
                  </a:cubicBezTo>
                  <a:cubicBezTo>
                    <a:pt x="277" y="0"/>
                    <a:pt x="207" y="0"/>
                    <a:pt x="179" y="48"/>
                  </a:cubicBezTo>
                  <a:close/>
                </a:path>
              </a:pathLst>
            </a:custGeom>
            <a:noFill/>
            <a:ln w="381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9">
              <a:extLst>
                <a:ext uri="{FF2B5EF4-FFF2-40B4-BE49-F238E27FC236}">
                  <a16:creationId xmlns="" xmlns:a16="http://schemas.microsoft.com/office/drawing/2014/main" id="{FAA20A10-B7DC-44BF-AD5F-1C85090A277C}"/>
                </a:ext>
              </a:extLst>
            </p:cNvPr>
            <p:cNvSpPr>
              <a:spLocks/>
            </p:cNvSpPr>
            <p:nvPr/>
          </p:nvSpPr>
          <p:spPr bwMode="auto">
            <a:xfrm rot="7200000">
              <a:off x="1170760" y="1571596"/>
              <a:ext cx="4747012" cy="4096997"/>
            </a:xfrm>
            <a:custGeom>
              <a:avLst/>
              <a:gdLst>
                <a:gd name="T0" fmla="*/ 179 w 484"/>
                <a:gd name="T1" fmla="*/ 48 h 419"/>
                <a:gd name="T2" fmla="*/ 28 w 484"/>
                <a:gd name="T3" fmla="*/ 311 h 419"/>
                <a:gd name="T4" fmla="*/ 91 w 484"/>
                <a:gd name="T5" fmla="*/ 419 h 419"/>
                <a:gd name="T6" fmla="*/ 394 w 484"/>
                <a:gd name="T7" fmla="*/ 419 h 419"/>
                <a:gd name="T8" fmla="*/ 456 w 484"/>
                <a:gd name="T9" fmla="*/ 311 h 419"/>
                <a:gd name="T10" fmla="*/ 305 w 484"/>
                <a:gd name="T11" fmla="*/ 48 h 419"/>
                <a:gd name="T12" fmla="*/ 179 w 484"/>
                <a:gd name="T13" fmla="*/ 48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4" h="419">
                  <a:moveTo>
                    <a:pt x="179" y="48"/>
                  </a:moveTo>
                  <a:cubicBezTo>
                    <a:pt x="28" y="311"/>
                    <a:pt x="28" y="311"/>
                    <a:pt x="28" y="311"/>
                  </a:cubicBezTo>
                  <a:cubicBezTo>
                    <a:pt x="0" y="359"/>
                    <a:pt x="35" y="419"/>
                    <a:pt x="91" y="419"/>
                  </a:cubicBezTo>
                  <a:cubicBezTo>
                    <a:pt x="394" y="419"/>
                    <a:pt x="394" y="419"/>
                    <a:pt x="394" y="419"/>
                  </a:cubicBezTo>
                  <a:cubicBezTo>
                    <a:pt x="450" y="419"/>
                    <a:pt x="484" y="359"/>
                    <a:pt x="456" y="311"/>
                  </a:cubicBezTo>
                  <a:cubicBezTo>
                    <a:pt x="305" y="48"/>
                    <a:pt x="305" y="48"/>
                    <a:pt x="305" y="48"/>
                  </a:cubicBezTo>
                  <a:cubicBezTo>
                    <a:pt x="277" y="0"/>
                    <a:pt x="207" y="0"/>
                    <a:pt x="179" y="48"/>
                  </a:cubicBezTo>
                  <a:close/>
                </a:path>
              </a:pathLst>
            </a:custGeom>
            <a:noFill/>
            <a:ln w="381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A4B3294-6DB2-4BCA-B0A7-AEEEB7ADE754}"/>
              </a:ext>
            </a:extLst>
          </p:cNvPr>
          <p:cNvSpPr txBox="1"/>
          <p:nvPr/>
        </p:nvSpPr>
        <p:spPr>
          <a:xfrm>
            <a:off x="397504" y="203005"/>
            <a:ext cx="59865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586496"/>
                </a:solidFill>
                <a:ea typeface="Roboto Medium" panose="02000000000000000000" pitchFamily="2" charset="0"/>
              </a:rPr>
              <a:t>Основные направления деятельности АНО «ТРИЦ»</a:t>
            </a:r>
            <a:endParaRPr lang="en-US" sz="3200" b="1" dirty="0">
              <a:solidFill>
                <a:srgbClr val="586496"/>
              </a:solidFill>
              <a:ea typeface="Roboto Medium" panose="02000000000000000000" pitchFamily="2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812BECDE-4523-4F91-8344-531C70F2DA4F}"/>
              </a:ext>
            </a:extLst>
          </p:cNvPr>
          <p:cNvCxnSpPr>
            <a:cxnSpLocks/>
          </p:cNvCxnSpPr>
          <p:nvPr/>
        </p:nvCxnSpPr>
        <p:spPr>
          <a:xfrm>
            <a:off x="397504" y="1168281"/>
            <a:ext cx="4888871" cy="3294"/>
          </a:xfrm>
          <a:prstGeom prst="line">
            <a:avLst/>
          </a:prstGeom>
          <a:ln w="38100">
            <a:solidFill>
              <a:srgbClr val="5864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 9">
            <a:extLst>
              <a:ext uri="{FF2B5EF4-FFF2-40B4-BE49-F238E27FC236}">
                <a16:creationId xmlns="" xmlns:a16="http://schemas.microsoft.com/office/drawing/2014/main" id="{64230EE8-507C-461E-A8D1-77232B2837E5}"/>
              </a:ext>
            </a:extLst>
          </p:cNvPr>
          <p:cNvSpPr>
            <a:spLocks/>
          </p:cNvSpPr>
          <p:nvPr/>
        </p:nvSpPr>
        <p:spPr bwMode="auto">
          <a:xfrm>
            <a:off x="397504" y="2089182"/>
            <a:ext cx="1082953" cy="92004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52308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0" name="Freeform 9">
            <a:extLst>
              <a:ext uri="{FF2B5EF4-FFF2-40B4-BE49-F238E27FC236}">
                <a16:creationId xmlns="" xmlns:a16="http://schemas.microsoft.com/office/drawing/2014/main" id="{AB59FA73-ADFE-4574-A55C-927791EF71CE}"/>
              </a:ext>
            </a:extLst>
          </p:cNvPr>
          <p:cNvSpPr>
            <a:spLocks/>
          </p:cNvSpPr>
          <p:nvPr/>
        </p:nvSpPr>
        <p:spPr bwMode="auto">
          <a:xfrm>
            <a:off x="336107" y="4927776"/>
            <a:ext cx="1082953" cy="92004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58649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3" name="Freeform 9">
            <a:extLst>
              <a:ext uri="{FF2B5EF4-FFF2-40B4-BE49-F238E27FC236}">
                <a16:creationId xmlns="" xmlns:a16="http://schemas.microsoft.com/office/drawing/2014/main" id="{88CC1F73-D8E6-49FA-86E2-5A5ADA2CA145}"/>
              </a:ext>
            </a:extLst>
          </p:cNvPr>
          <p:cNvSpPr>
            <a:spLocks/>
          </p:cNvSpPr>
          <p:nvPr/>
        </p:nvSpPr>
        <p:spPr bwMode="auto">
          <a:xfrm>
            <a:off x="579407" y="5231414"/>
            <a:ext cx="497673" cy="541702"/>
          </a:xfrm>
          <a:custGeom>
            <a:avLst/>
            <a:gdLst>
              <a:gd name="T0" fmla="*/ 1664 w 1984"/>
              <a:gd name="T1" fmla="*/ 1536 h 2176"/>
              <a:gd name="T2" fmla="*/ 1474 w 1984"/>
              <a:gd name="T3" fmla="*/ 1600 h 2176"/>
              <a:gd name="T4" fmla="*/ 637 w 1984"/>
              <a:gd name="T5" fmla="*/ 1122 h 2176"/>
              <a:gd name="T6" fmla="*/ 640 w 1984"/>
              <a:gd name="T7" fmla="*/ 1088 h 2176"/>
              <a:gd name="T8" fmla="*/ 637 w 1984"/>
              <a:gd name="T9" fmla="*/ 1055 h 2176"/>
              <a:gd name="T10" fmla="*/ 1474 w 1984"/>
              <a:gd name="T11" fmla="*/ 576 h 2176"/>
              <a:gd name="T12" fmla="*/ 1664 w 1984"/>
              <a:gd name="T13" fmla="*/ 640 h 2176"/>
              <a:gd name="T14" fmla="*/ 1984 w 1984"/>
              <a:gd name="T15" fmla="*/ 320 h 2176"/>
              <a:gd name="T16" fmla="*/ 1664 w 1984"/>
              <a:gd name="T17" fmla="*/ 0 h 2176"/>
              <a:gd name="T18" fmla="*/ 1344 w 1984"/>
              <a:gd name="T19" fmla="*/ 320 h 2176"/>
              <a:gd name="T20" fmla="*/ 1347 w 1984"/>
              <a:gd name="T21" fmla="*/ 354 h 2176"/>
              <a:gd name="T22" fmla="*/ 510 w 1984"/>
              <a:gd name="T23" fmla="*/ 832 h 2176"/>
              <a:gd name="T24" fmla="*/ 320 w 1984"/>
              <a:gd name="T25" fmla="*/ 768 h 2176"/>
              <a:gd name="T26" fmla="*/ 0 w 1984"/>
              <a:gd name="T27" fmla="*/ 1088 h 2176"/>
              <a:gd name="T28" fmla="*/ 320 w 1984"/>
              <a:gd name="T29" fmla="*/ 1408 h 2176"/>
              <a:gd name="T30" fmla="*/ 510 w 1984"/>
              <a:gd name="T31" fmla="*/ 1344 h 2176"/>
              <a:gd name="T32" fmla="*/ 1347 w 1984"/>
              <a:gd name="T33" fmla="*/ 1822 h 2176"/>
              <a:gd name="T34" fmla="*/ 1344 w 1984"/>
              <a:gd name="T35" fmla="*/ 1856 h 2176"/>
              <a:gd name="T36" fmla="*/ 1664 w 1984"/>
              <a:gd name="T37" fmla="*/ 2176 h 2176"/>
              <a:gd name="T38" fmla="*/ 1984 w 1984"/>
              <a:gd name="T39" fmla="*/ 1856 h 2176"/>
              <a:gd name="T40" fmla="*/ 1664 w 1984"/>
              <a:gd name="T41" fmla="*/ 1536 h 2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984" h="2176">
                <a:moveTo>
                  <a:pt x="1664" y="1536"/>
                </a:moveTo>
                <a:cubicBezTo>
                  <a:pt x="1592" y="1536"/>
                  <a:pt x="1527" y="1560"/>
                  <a:pt x="1474" y="1600"/>
                </a:cubicBezTo>
                <a:cubicBezTo>
                  <a:pt x="637" y="1122"/>
                  <a:pt x="637" y="1122"/>
                  <a:pt x="637" y="1122"/>
                </a:cubicBezTo>
                <a:cubicBezTo>
                  <a:pt x="638" y="1110"/>
                  <a:pt x="640" y="1099"/>
                  <a:pt x="640" y="1088"/>
                </a:cubicBezTo>
                <a:cubicBezTo>
                  <a:pt x="640" y="1077"/>
                  <a:pt x="638" y="1066"/>
                  <a:pt x="637" y="1055"/>
                </a:cubicBezTo>
                <a:cubicBezTo>
                  <a:pt x="1474" y="576"/>
                  <a:pt x="1474" y="576"/>
                  <a:pt x="1474" y="576"/>
                </a:cubicBezTo>
                <a:cubicBezTo>
                  <a:pt x="1527" y="616"/>
                  <a:pt x="1592" y="640"/>
                  <a:pt x="1664" y="640"/>
                </a:cubicBezTo>
                <a:cubicBezTo>
                  <a:pt x="1841" y="640"/>
                  <a:pt x="1984" y="497"/>
                  <a:pt x="1984" y="320"/>
                </a:cubicBezTo>
                <a:cubicBezTo>
                  <a:pt x="1984" y="143"/>
                  <a:pt x="1841" y="0"/>
                  <a:pt x="1664" y="0"/>
                </a:cubicBezTo>
                <a:cubicBezTo>
                  <a:pt x="1487" y="0"/>
                  <a:pt x="1344" y="143"/>
                  <a:pt x="1344" y="320"/>
                </a:cubicBezTo>
                <a:cubicBezTo>
                  <a:pt x="1344" y="331"/>
                  <a:pt x="1346" y="342"/>
                  <a:pt x="1347" y="354"/>
                </a:cubicBezTo>
                <a:cubicBezTo>
                  <a:pt x="510" y="832"/>
                  <a:pt x="510" y="832"/>
                  <a:pt x="510" y="832"/>
                </a:cubicBezTo>
                <a:cubicBezTo>
                  <a:pt x="457" y="792"/>
                  <a:pt x="392" y="768"/>
                  <a:pt x="320" y="768"/>
                </a:cubicBezTo>
                <a:cubicBezTo>
                  <a:pt x="143" y="768"/>
                  <a:pt x="0" y="911"/>
                  <a:pt x="0" y="1088"/>
                </a:cubicBezTo>
                <a:cubicBezTo>
                  <a:pt x="0" y="1265"/>
                  <a:pt x="143" y="1408"/>
                  <a:pt x="320" y="1408"/>
                </a:cubicBezTo>
                <a:cubicBezTo>
                  <a:pt x="392" y="1408"/>
                  <a:pt x="457" y="1384"/>
                  <a:pt x="510" y="1344"/>
                </a:cubicBezTo>
                <a:cubicBezTo>
                  <a:pt x="1347" y="1822"/>
                  <a:pt x="1347" y="1822"/>
                  <a:pt x="1347" y="1822"/>
                </a:cubicBezTo>
                <a:cubicBezTo>
                  <a:pt x="1346" y="1834"/>
                  <a:pt x="1344" y="1845"/>
                  <a:pt x="1344" y="1856"/>
                </a:cubicBezTo>
                <a:cubicBezTo>
                  <a:pt x="1344" y="2033"/>
                  <a:pt x="1487" y="2176"/>
                  <a:pt x="1664" y="2176"/>
                </a:cubicBezTo>
                <a:cubicBezTo>
                  <a:pt x="1841" y="2176"/>
                  <a:pt x="1984" y="2033"/>
                  <a:pt x="1984" y="1856"/>
                </a:cubicBezTo>
                <a:cubicBezTo>
                  <a:pt x="1984" y="1679"/>
                  <a:pt x="1841" y="1536"/>
                  <a:pt x="1664" y="15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="" xmlns:a16="http://schemas.microsoft.com/office/drawing/2014/main" id="{771BC3D7-BC7F-4E00-BE0D-92F1E57D98FA}"/>
              </a:ext>
            </a:extLst>
          </p:cNvPr>
          <p:cNvGrpSpPr/>
          <p:nvPr/>
        </p:nvGrpSpPr>
        <p:grpSpPr>
          <a:xfrm>
            <a:off x="626008" y="2444336"/>
            <a:ext cx="648812" cy="497222"/>
            <a:chOff x="6456412" y="1658115"/>
            <a:chExt cx="746126" cy="604837"/>
          </a:xfrm>
          <a:solidFill>
            <a:schemeClr val="bg1"/>
          </a:solidFill>
        </p:grpSpPr>
        <p:sp>
          <p:nvSpPr>
            <p:cNvPr id="36" name="Freeform 13">
              <a:extLst>
                <a:ext uri="{FF2B5EF4-FFF2-40B4-BE49-F238E27FC236}">
                  <a16:creationId xmlns="" xmlns:a16="http://schemas.microsoft.com/office/drawing/2014/main" id="{3E384C94-10B2-4A65-A23D-32E02C3400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6412" y="1658115"/>
              <a:ext cx="465138" cy="604837"/>
            </a:xfrm>
            <a:custGeom>
              <a:avLst/>
              <a:gdLst>
                <a:gd name="T0" fmla="*/ 1917 w 1917"/>
                <a:gd name="T1" fmla="*/ 1262 h 2496"/>
                <a:gd name="T2" fmla="*/ 1661 w 1917"/>
                <a:gd name="T3" fmla="*/ 1390 h 2496"/>
                <a:gd name="T4" fmla="*/ 1595 w 1917"/>
                <a:gd name="T5" fmla="*/ 1560 h 2496"/>
                <a:gd name="T6" fmla="*/ 1469 w 1917"/>
                <a:gd name="T7" fmla="*/ 1710 h 2496"/>
                <a:gd name="T8" fmla="*/ 1154 w 1917"/>
                <a:gd name="T9" fmla="*/ 1639 h 2496"/>
                <a:gd name="T10" fmla="*/ 1250 w 1917"/>
                <a:gd name="T11" fmla="*/ 2161 h 2496"/>
                <a:gd name="T12" fmla="*/ 1310 w 1917"/>
                <a:gd name="T13" fmla="*/ 2496 h 2496"/>
                <a:gd name="T14" fmla="*/ 1086 w 1917"/>
                <a:gd name="T15" fmla="*/ 2366 h 2496"/>
                <a:gd name="T16" fmla="*/ 696 w 1917"/>
                <a:gd name="T17" fmla="*/ 2137 h 2496"/>
                <a:gd name="T18" fmla="*/ 375 w 1917"/>
                <a:gd name="T19" fmla="*/ 1950 h 2496"/>
                <a:gd name="T20" fmla="*/ 453 w 1917"/>
                <a:gd name="T21" fmla="*/ 1560 h 2496"/>
                <a:gd name="T22" fmla="*/ 62 w 1917"/>
                <a:gd name="T23" fmla="*/ 936 h 2496"/>
                <a:gd name="T24" fmla="*/ 921 w 1917"/>
                <a:gd name="T25" fmla="*/ 0 h 2496"/>
                <a:gd name="T26" fmla="*/ 1195 w 1917"/>
                <a:gd name="T27" fmla="*/ 22 h 2496"/>
                <a:gd name="T28" fmla="*/ 1522 w 1917"/>
                <a:gd name="T29" fmla="*/ 147 h 2496"/>
                <a:gd name="T30" fmla="*/ 1664 w 1917"/>
                <a:gd name="T31" fmla="*/ 296 h 2496"/>
                <a:gd name="T32" fmla="*/ 1730 w 1917"/>
                <a:gd name="T33" fmla="*/ 471 h 2496"/>
                <a:gd name="T34" fmla="*/ 1701 w 1917"/>
                <a:gd name="T35" fmla="*/ 858 h 2496"/>
                <a:gd name="T36" fmla="*/ 1917 w 1917"/>
                <a:gd name="T37" fmla="*/ 1262 h 2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17" h="2496">
                  <a:moveTo>
                    <a:pt x="1917" y="1262"/>
                  </a:moveTo>
                  <a:cubicBezTo>
                    <a:pt x="1661" y="1390"/>
                    <a:pt x="1661" y="1390"/>
                    <a:pt x="1661" y="1390"/>
                  </a:cubicBezTo>
                  <a:cubicBezTo>
                    <a:pt x="1661" y="1390"/>
                    <a:pt x="1636" y="1476"/>
                    <a:pt x="1595" y="1560"/>
                  </a:cubicBezTo>
                  <a:cubicBezTo>
                    <a:pt x="1562" y="1626"/>
                    <a:pt x="1518" y="1691"/>
                    <a:pt x="1469" y="1710"/>
                  </a:cubicBezTo>
                  <a:cubicBezTo>
                    <a:pt x="1365" y="1750"/>
                    <a:pt x="1154" y="1639"/>
                    <a:pt x="1154" y="1639"/>
                  </a:cubicBezTo>
                  <a:cubicBezTo>
                    <a:pt x="1250" y="2161"/>
                    <a:pt x="1250" y="2161"/>
                    <a:pt x="1250" y="2161"/>
                  </a:cubicBezTo>
                  <a:cubicBezTo>
                    <a:pt x="1310" y="2496"/>
                    <a:pt x="1310" y="2496"/>
                    <a:pt x="1310" y="2496"/>
                  </a:cubicBezTo>
                  <a:cubicBezTo>
                    <a:pt x="1086" y="2366"/>
                    <a:pt x="1086" y="2366"/>
                    <a:pt x="1086" y="2366"/>
                  </a:cubicBezTo>
                  <a:cubicBezTo>
                    <a:pt x="696" y="2137"/>
                    <a:pt x="696" y="2137"/>
                    <a:pt x="696" y="2137"/>
                  </a:cubicBezTo>
                  <a:cubicBezTo>
                    <a:pt x="375" y="1950"/>
                    <a:pt x="375" y="1950"/>
                    <a:pt x="375" y="1950"/>
                  </a:cubicBezTo>
                  <a:cubicBezTo>
                    <a:pt x="453" y="1560"/>
                    <a:pt x="453" y="1560"/>
                    <a:pt x="453" y="1560"/>
                  </a:cubicBezTo>
                  <a:cubicBezTo>
                    <a:pt x="453" y="1560"/>
                    <a:pt x="181" y="1572"/>
                    <a:pt x="62" y="936"/>
                  </a:cubicBezTo>
                  <a:cubicBezTo>
                    <a:pt x="41" y="819"/>
                    <a:pt x="0" y="0"/>
                    <a:pt x="921" y="0"/>
                  </a:cubicBezTo>
                  <a:cubicBezTo>
                    <a:pt x="1024" y="0"/>
                    <a:pt x="1115" y="8"/>
                    <a:pt x="1195" y="22"/>
                  </a:cubicBezTo>
                  <a:cubicBezTo>
                    <a:pt x="1336" y="47"/>
                    <a:pt x="1442" y="91"/>
                    <a:pt x="1522" y="147"/>
                  </a:cubicBezTo>
                  <a:cubicBezTo>
                    <a:pt x="1584" y="191"/>
                    <a:pt x="1630" y="242"/>
                    <a:pt x="1664" y="296"/>
                  </a:cubicBezTo>
                  <a:cubicBezTo>
                    <a:pt x="1698" y="353"/>
                    <a:pt x="1719" y="413"/>
                    <a:pt x="1730" y="471"/>
                  </a:cubicBezTo>
                  <a:cubicBezTo>
                    <a:pt x="1769" y="671"/>
                    <a:pt x="1701" y="858"/>
                    <a:pt x="1701" y="858"/>
                  </a:cubicBezTo>
                  <a:lnTo>
                    <a:pt x="1917" y="1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14">
              <a:extLst>
                <a:ext uri="{FF2B5EF4-FFF2-40B4-BE49-F238E27FC236}">
                  <a16:creationId xmlns="" xmlns:a16="http://schemas.microsoft.com/office/drawing/2014/main" id="{B4854B60-E00F-4935-9E34-FD0C1256B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225" y="1658115"/>
              <a:ext cx="341313" cy="604837"/>
            </a:xfrm>
            <a:custGeom>
              <a:avLst/>
              <a:gdLst>
                <a:gd name="T0" fmla="*/ 1403 w 1403"/>
                <a:gd name="T1" fmla="*/ 1262 h 2496"/>
                <a:gd name="T2" fmla="*/ 1147 w 1403"/>
                <a:gd name="T3" fmla="*/ 1390 h 2496"/>
                <a:gd name="T4" fmla="*/ 955 w 1403"/>
                <a:gd name="T5" fmla="*/ 1710 h 2496"/>
                <a:gd name="T6" fmla="*/ 640 w 1403"/>
                <a:gd name="T7" fmla="*/ 1639 h 2496"/>
                <a:gd name="T8" fmla="*/ 796 w 1403"/>
                <a:gd name="T9" fmla="*/ 2496 h 2496"/>
                <a:gd name="T10" fmla="*/ 572 w 1403"/>
                <a:gd name="T11" fmla="*/ 2366 h 2496"/>
                <a:gd name="T12" fmla="*/ 182 w 1403"/>
                <a:gd name="T13" fmla="*/ 2137 h 2496"/>
                <a:gd name="T14" fmla="*/ 80 w 1403"/>
                <a:gd name="T15" fmla="*/ 2078 h 2496"/>
                <a:gd name="T16" fmla="*/ 0 w 1403"/>
                <a:gd name="T17" fmla="*/ 1639 h 2496"/>
                <a:gd name="T18" fmla="*/ 315 w 1403"/>
                <a:gd name="T19" fmla="*/ 1710 h 2496"/>
                <a:gd name="T20" fmla="*/ 507 w 1403"/>
                <a:gd name="T21" fmla="*/ 1390 h 2496"/>
                <a:gd name="T22" fmla="*/ 763 w 1403"/>
                <a:gd name="T23" fmla="*/ 1262 h 2496"/>
                <a:gd name="T24" fmla="*/ 547 w 1403"/>
                <a:gd name="T25" fmla="*/ 858 h 2496"/>
                <a:gd name="T26" fmla="*/ 576 w 1403"/>
                <a:gd name="T27" fmla="*/ 471 h 2496"/>
                <a:gd name="T28" fmla="*/ 510 w 1403"/>
                <a:gd name="T29" fmla="*/ 296 h 2496"/>
                <a:gd name="T30" fmla="*/ 106 w 1403"/>
                <a:gd name="T31" fmla="*/ 35 h 2496"/>
                <a:gd name="T32" fmla="*/ 407 w 1403"/>
                <a:gd name="T33" fmla="*/ 0 h 2496"/>
                <a:gd name="T34" fmla="*/ 1150 w 1403"/>
                <a:gd name="T35" fmla="*/ 296 h 2496"/>
                <a:gd name="T36" fmla="*/ 1216 w 1403"/>
                <a:gd name="T37" fmla="*/ 471 h 2496"/>
                <a:gd name="T38" fmla="*/ 1187 w 1403"/>
                <a:gd name="T39" fmla="*/ 858 h 2496"/>
                <a:gd name="T40" fmla="*/ 1403 w 1403"/>
                <a:gd name="T41" fmla="*/ 1262 h 2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03" h="2496">
                  <a:moveTo>
                    <a:pt x="1403" y="1262"/>
                  </a:moveTo>
                  <a:cubicBezTo>
                    <a:pt x="1147" y="1390"/>
                    <a:pt x="1147" y="1390"/>
                    <a:pt x="1147" y="1390"/>
                  </a:cubicBezTo>
                  <a:cubicBezTo>
                    <a:pt x="1147" y="1390"/>
                    <a:pt x="1066" y="1667"/>
                    <a:pt x="955" y="1710"/>
                  </a:cubicBezTo>
                  <a:cubicBezTo>
                    <a:pt x="851" y="1750"/>
                    <a:pt x="640" y="1639"/>
                    <a:pt x="640" y="1639"/>
                  </a:cubicBezTo>
                  <a:cubicBezTo>
                    <a:pt x="796" y="2496"/>
                    <a:pt x="796" y="2496"/>
                    <a:pt x="796" y="2496"/>
                  </a:cubicBezTo>
                  <a:cubicBezTo>
                    <a:pt x="572" y="2366"/>
                    <a:pt x="572" y="2366"/>
                    <a:pt x="572" y="2366"/>
                  </a:cubicBezTo>
                  <a:cubicBezTo>
                    <a:pt x="182" y="2137"/>
                    <a:pt x="182" y="2137"/>
                    <a:pt x="182" y="2137"/>
                  </a:cubicBezTo>
                  <a:cubicBezTo>
                    <a:pt x="80" y="2078"/>
                    <a:pt x="80" y="2078"/>
                    <a:pt x="80" y="2078"/>
                  </a:cubicBezTo>
                  <a:cubicBezTo>
                    <a:pt x="0" y="1639"/>
                    <a:pt x="0" y="1639"/>
                    <a:pt x="0" y="1639"/>
                  </a:cubicBezTo>
                  <a:cubicBezTo>
                    <a:pt x="0" y="1639"/>
                    <a:pt x="211" y="1750"/>
                    <a:pt x="315" y="1710"/>
                  </a:cubicBezTo>
                  <a:cubicBezTo>
                    <a:pt x="426" y="1667"/>
                    <a:pt x="507" y="1390"/>
                    <a:pt x="507" y="1390"/>
                  </a:cubicBezTo>
                  <a:cubicBezTo>
                    <a:pt x="763" y="1262"/>
                    <a:pt x="763" y="1262"/>
                    <a:pt x="763" y="1262"/>
                  </a:cubicBezTo>
                  <a:cubicBezTo>
                    <a:pt x="547" y="858"/>
                    <a:pt x="547" y="858"/>
                    <a:pt x="547" y="858"/>
                  </a:cubicBezTo>
                  <a:cubicBezTo>
                    <a:pt x="547" y="858"/>
                    <a:pt x="615" y="671"/>
                    <a:pt x="576" y="471"/>
                  </a:cubicBezTo>
                  <a:cubicBezTo>
                    <a:pt x="565" y="413"/>
                    <a:pt x="544" y="353"/>
                    <a:pt x="510" y="296"/>
                  </a:cubicBezTo>
                  <a:cubicBezTo>
                    <a:pt x="441" y="184"/>
                    <a:pt x="318" y="85"/>
                    <a:pt x="106" y="35"/>
                  </a:cubicBezTo>
                  <a:cubicBezTo>
                    <a:pt x="192" y="13"/>
                    <a:pt x="292" y="0"/>
                    <a:pt x="407" y="0"/>
                  </a:cubicBezTo>
                  <a:cubicBezTo>
                    <a:pt x="838" y="0"/>
                    <a:pt x="1050" y="135"/>
                    <a:pt x="1150" y="296"/>
                  </a:cubicBezTo>
                  <a:cubicBezTo>
                    <a:pt x="1184" y="353"/>
                    <a:pt x="1205" y="413"/>
                    <a:pt x="1216" y="471"/>
                  </a:cubicBezTo>
                  <a:cubicBezTo>
                    <a:pt x="1255" y="671"/>
                    <a:pt x="1187" y="858"/>
                    <a:pt x="1187" y="858"/>
                  </a:cubicBezTo>
                  <a:lnTo>
                    <a:pt x="1403" y="1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1630121" y="1880451"/>
            <a:ext cx="7312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586496"/>
                </a:solidFill>
              </a:rPr>
              <a:t>Оказание полного комплекса инжиниринговых услуг (от идеи до продаж) субъектам МСП и членам </a:t>
            </a:r>
            <a:r>
              <a:rPr lang="ru-RU" sz="2400" dirty="0">
                <a:solidFill>
                  <a:srgbClr val="586496"/>
                </a:solidFill>
                <a:ea typeface="Times New Roman" panose="02020603050405020304" pitchFamily="18" charset="0"/>
              </a:rPr>
              <a:t>Кластера «</a:t>
            </a:r>
            <a:r>
              <a:rPr lang="en-US" sz="2400" dirty="0">
                <a:solidFill>
                  <a:srgbClr val="586496"/>
                </a:solidFill>
                <a:ea typeface="Times New Roman" panose="02020603050405020304" pitchFamily="18" charset="0"/>
              </a:rPr>
              <a:t>Smart Technologies Tomsk</a:t>
            </a:r>
            <a:r>
              <a:rPr lang="ru-RU" sz="2400" dirty="0" smtClean="0">
                <a:solidFill>
                  <a:srgbClr val="586496"/>
                </a:solidFill>
                <a:ea typeface="Times New Roman" panose="02020603050405020304" pitchFamily="18" charset="0"/>
              </a:rPr>
              <a:t>».</a:t>
            </a:r>
          </a:p>
          <a:p>
            <a:endParaRPr lang="ru-RU" sz="2400" dirty="0">
              <a:solidFill>
                <a:srgbClr val="586496"/>
              </a:solidFill>
              <a:ea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586496"/>
                </a:solidFill>
                <a:ea typeface="Times New Roman" panose="02020603050405020304" pitchFamily="18" charset="0"/>
              </a:rPr>
              <a:t>Обеспечение </a:t>
            </a:r>
            <a:r>
              <a:rPr lang="ru-RU" sz="2400" dirty="0">
                <a:solidFill>
                  <a:srgbClr val="586496"/>
                </a:solidFill>
                <a:ea typeface="Times New Roman" panose="02020603050405020304" pitchFamily="18" charset="0"/>
              </a:rPr>
              <a:t>доступности </a:t>
            </a:r>
            <a:r>
              <a:rPr lang="ru-RU" sz="2400" dirty="0">
                <a:solidFill>
                  <a:srgbClr val="586496"/>
                </a:solidFill>
              </a:rPr>
              <a:t>инжиниринговых услуг субъектам </a:t>
            </a:r>
            <a:r>
              <a:rPr lang="ru-RU" sz="2400" dirty="0" smtClean="0">
                <a:solidFill>
                  <a:srgbClr val="586496"/>
                </a:solidFill>
              </a:rPr>
              <a:t>МСП на базе </a:t>
            </a:r>
            <a:r>
              <a:rPr lang="ru-RU" sz="2400" dirty="0" smtClean="0">
                <a:solidFill>
                  <a:srgbClr val="586496"/>
                </a:solidFill>
                <a:ea typeface="Times New Roman" panose="02020603050405020304" pitchFamily="18" charset="0"/>
              </a:rPr>
              <a:t>«Центра инжиниринговой и имущественной поддержки МСП»</a:t>
            </a:r>
            <a:r>
              <a:rPr lang="ru-RU" sz="2400" dirty="0" smtClean="0">
                <a:solidFill>
                  <a:srgbClr val="586496"/>
                </a:solidFill>
              </a:rPr>
              <a:t>.</a:t>
            </a:r>
            <a:endParaRPr lang="ru-RU" sz="2400" dirty="0">
              <a:solidFill>
                <a:srgbClr val="586496"/>
              </a:solidFill>
            </a:endParaRPr>
          </a:p>
          <a:p>
            <a:r>
              <a:rPr lang="ru-RU" sz="2400" dirty="0" smtClean="0">
                <a:solidFill>
                  <a:srgbClr val="586496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solidFill>
                <a:srgbClr val="586496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586496"/>
                </a:solidFill>
              </a:rPr>
              <a:t>Мониторинг </a:t>
            </a:r>
            <a:r>
              <a:rPr lang="ru-RU" sz="2400" dirty="0">
                <a:solidFill>
                  <a:srgbClr val="586496"/>
                </a:solidFill>
              </a:rPr>
              <a:t>субъектов МСП, получивших поддержку АНО «ТРИЦ</a:t>
            </a:r>
            <a:r>
              <a:rPr lang="ru-RU" sz="2400" dirty="0" smtClean="0">
                <a:solidFill>
                  <a:srgbClr val="586496"/>
                </a:solidFill>
              </a:rPr>
              <a:t>», ведение базы данных </a:t>
            </a:r>
            <a:r>
              <a:rPr lang="ru-RU" sz="2400" dirty="0">
                <a:solidFill>
                  <a:srgbClr val="586496"/>
                </a:solidFill>
              </a:rPr>
              <a:t>инжиниринговых компаний </a:t>
            </a:r>
            <a:r>
              <a:rPr lang="ru-RU" sz="2400" dirty="0" smtClean="0">
                <a:solidFill>
                  <a:srgbClr val="586496"/>
                </a:solidFill>
              </a:rPr>
              <a:t>и </a:t>
            </a:r>
            <a:r>
              <a:rPr lang="ru-RU" sz="2400" dirty="0">
                <a:solidFill>
                  <a:srgbClr val="586496"/>
                </a:solidFill>
              </a:rPr>
              <a:t>субъектов </a:t>
            </a:r>
            <a:r>
              <a:rPr lang="ru-RU" sz="2400" dirty="0" smtClean="0">
                <a:solidFill>
                  <a:srgbClr val="586496"/>
                </a:solidFill>
              </a:rPr>
              <a:t>МСП Томской </a:t>
            </a:r>
            <a:r>
              <a:rPr lang="ru-RU" sz="2400" dirty="0">
                <a:solidFill>
                  <a:srgbClr val="586496"/>
                </a:solidFill>
              </a:rPr>
              <a:t>области</a:t>
            </a:r>
            <a:r>
              <a:rPr lang="ru-RU" sz="2400" dirty="0" smtClean="0">
                <a:solidFill>
                  <a:srgbClr val="586496"/>
                </a:solidFill>
              </a:rPr>
              <a:t>.</a:t>
            </a:r>
            <a:endParaRPr lang="ru-RU" sz="2400" dirty="0">
              <a:solidFill>
                <a:srgbClr val="586496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851842" y="63963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586496"/>
                </a:solidFill>
              </a:rPr>
              <a:t>1</a:t>
            </a:r>
          </a:p>
        </p:txBody>
      </p:sp>
      <p:sp>
        <p:nvSpPr>
          <p:cNvPr id="18" name="Freeform 9">
            <a:extLst>
              <a:ext uri="{FF2B5EF4-FFF2-40B4-BE49-F238E27FC236}">
                <a16:creationId xmlns="" xmlns:a16="http://schemas.microsoft.com/office/drawing/2014/main" id="{AB59FA73-ADFE-4574-A55C-927791EF71CE}"/>
              </a:ext>
            </a:extLst>
          </p:cNvPr>
          <p:cNvSpPr>
            <a:spLocks/>
          </p:cNvSpPr>
          <p:nvPr/>
        </p:nvSpPr>
        <p:spPr bwMode="auto">
          <a:xfrm>
            <a:off x="394453" y="3497922"/>
            <a:ext cx="1082953" cy="92004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58649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42" y="3746239"/>
            <a:ext cx="586275" cy="5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0895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ADC2B448-6BDD-4A23-9B3F-76F8C516990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000">
                <a:srgbClr val="523089"/>
              </a:gs>
              <a:gs pos="85000">
                <a:srgbClr val="65ADA8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="" xmlns:a16="http://schemas.microsoft.com/office/drawing/2014/main" id="{F9F634B6-0E6D-4A47-BA9C-66044A73BFA5}"/>
              </a:ext>
            </a:extLst>
          </p:cNvPr>
          <p:cNvSpPr/>
          <p:nvPr/>
        </p:nvSpPr>
        <p:spPr>
          <a:xfrm>
            <a:off x="623736" y="4657629"/>
            <a:ext cx="1853848" cy="1857099"/>
          </a:xfrm>
          <a:prstGeom prst="ellipse">
            <a:avLst/>
          </a:prstGeom>
          <a:solidFill>
            <a:srgbClr val="5230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196" dirty="0"/>
          </a:p>
        </p:txBody>
      </p:sp>
      <p:sp>
        <p:nvSpPr>
          <p:cNvPr id="4" name="Freeform: Shape 3">
            <a:extLst>
              <a:ext uri="{FF2B5EF4-FFF2-40B4-BE49-F238E27FC236}">
                <a16:creationId xmlns="" xmlns:a16="http://schemas.microsoft.com/office/drawing/2014/main" id="{5EB81584-4ECA-4B14-BB4F-D4C705931D49}"/>
              </a:ext>
            </a:extLst>
          </p:cNvPr>
          <p:cNvSpPr/>
          <p:nvPr/>
        </p:nvSpPr>
        <p:spPr>
          <a:xfrm>
            <a:off x="512717" y="1348013"/>
            <a:ext cx="3685189" cy="5310206"/>
          </a:xfrm>
          <a:custGeom>
            <a:avLst/>
            <a:gdLst>
              <a:gd name="connsiteX0" fmla="*/ 865180 w 3029770"/>
              <a:gd name="connsiteY0" fmla="*/ 2822500 h 4374392"/>
              <a:gd name="connsiteX1" fmla="*/ 178468 w 3029770"/>
              <a:gd name="connsiteY1" fmla="*/ 3509212 h 4374392"/>
              <a:gd name="connsiteX2" fmla="*/ 865180 w 3029770"/>
              <a:gd name="connsiteY2" fmla="*/ 4195924 h 4374392"/>
              <a:gd name="connsiteX3" fmla="*/ 1551892 w 3029770"/>
              <a:gd name="connsiteY3" fmla="*/ 3509212 h 4374392"/>
              <a:gd name="connsiteX4" fmla="*/ 865180 w 3029770"/>
              <a:gd name="connsiteY4" fmla="*/ 2822500 h 4374392"/>
              <a:gd name="connsiteX5" fmla="*/ 504972 w 3029770"/>
              <a:gd name="connsiteY5" fmla="*/ 0 h 4374392"/>
              <a:gd name="connsiteX6" fmla="*/ 2524798 w 3029770"/>
              <a:gd name="connsiteY6" fmla="*/ 0 h 4374392"/>
              <a:gd name="connsiteX7" fmla="*/ 3029770 w 3029770"/>
              <a:gd name="connsiteY7" fmla="*/ 504972 h 4374392"/>
              <a:gd name="connsiteX8" fmla="*/ 3029770 w 3029770"/>
              <a:gd name="connsiteY8" fmla="*/ 2764702 h 4374392"/>
              <a:gd name="connsiteX9" fmla="*/ 2524798 w 3029770"/>
              <a:gd name="connsiteY9" fmla="*/ 3269674 h 4374392"/>
              <a:gd name="connsiteX10" fmla="*/ 1696025 w 3029770"/>
              <a:gd name="connsiteY10" fmla="*/ 3269674 h 4374392"/>
              <a:gd name="connsiteX11" fmla="*/ 1712783 w 3029770"/>
              <a:gd name="connsiteY11" fmla="*/ 3334848 h 4374392"/>
              <a:gd name="connsiteX12" fmla="*/ 1730360 w 3029770"/>
              <a:gd name="connsiteY12" fmla="*/ 3509212 h 4374392"/>
              <a:gd name="connsiteX13" fmla="*/ 865180 w 3029770"/>
              <a:gd name="connsiteY13" fmla="*/ 4374392 h 4374392"/>
              <a:gd name="connsiteX14" fmla="*/ 0 w 3029770"/>
              <a:gd name="connsiteY14" fmla="*/ 3509212 h 4374392"/>
              <a:gd name="connsiteX15" fmla="*/ 67990 w 3029770"/>
              <a:gd name="connsiteY15" fmla="*/ 3172445 h 4374392"/>
              <a:gd name="connsiteX16" fmla="*/ 116291 w 3029770"/>
              <a:gd name="connsiteY16" fmla="*/ 3083457 h 4374392"/>
              <a:gd name="connsiteX17" fmla="*/ 86241 w 3029770"/>
              <a:gd name="connsiteY17" fmla="*/ 3047037 h 4374392"/>
              <a:gd name="connsiteX18" fmla="*/ 0 w 3029770"/>
              <a:gd name="connsiteY18" fmla="*/ 2764702 h 4374392"/>
              <a:gd name="connsiteX19" fmla="*/ 0 w 3029770"/>
              <a:gd name="connsiteY19" fmla="*/ 504972 h 4374392"/>
              <a:gd name="connsiteX20" fmla="*/ 504972 w 3029770"/>
              <a:gd name="connsiteY20" fmla="*/ 0 h 4374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029770" h="4374392">
                <a:moveTo>
                  <a:pt x="865180" y="2822500"/>
                </a:moveTo>
                <a:cubicBezTo>
                  <a:pt x="485919" y="2822500"/>
                  <a:pt x="178468" y="3129951"/>
                  <a:pt x="178468" y="3509212"/>
                </a:cubicBezTo>
                <a:cubicBezTo>
                  <a:pt x="178468" y="3888473"/>
                  <a:pt x="485919" y="4195924"/>
                  <a:pt x="865180" y="4195924"/>
                </a:cubicBezTo>
                <a:cubicBezTo>
                  <a:pt x="1244441" y="4195924"/>
                  <a:pt x="1551892" y="3888473"/>
                  <a:pt x="1551892" y="3509212"/>
                </a:cubicBezTo>
                <a:cubicBezTo>
                  <a:pt x="1551892" y="3129951"/>
                  <a:pt x="1244441" y="2822500"/>
                  <a:pt x="865180" y="2822500"/>
                </a:cubicBezTo>
                <a:close/>
                <a:moveTo>
                  <a:pt x="504972" y="0"/>
                </a:moveTo>
                <a:lnTo>
                  <a:pt x="2524798" y="0"/>
                </a:lnTo>
                <a:cubicBezTo>
                  <a:pt x="2803686" y="0"/>
                  <a:pt x="3029770" y="226084"/>
                  <a:pt x="3029770" y="504972"/>
                </a:cubicBezTo>
                <a:lnTo>
                  <a:pt x="3029770" y="2764702"/>
                </a:lnTo>
                <a:cubicBezTo>
                  <a:pt x="3029770" y="3043590"/>
                  <a:pt x="2803686" y="3269674"/>
                  <a:pt x="2524798" y="3269674"/>
                </a:cubicBezTo>
                <a:lnTo>
                  <a:pt x="1696025" y="3269674"/>
                </a:lnTo>
                <a:lnTo>
                  <a:pt x="1712783" y="3334848"/>
                </a:lnTo>
                <a:cubicBezTo>
                  <a:pt x="1724308" y="3391169"/>
                  <a:pt x="1730360" y="3449484"/>
                  <a:pt x="1730360" y="3509212"/>
                </a:cubicBezTo>
                <a:cubicBezTo>
                  <a:pt x="1730360" y="3987038"/>
                  <a:pt x="1343006" y="4374392"/>
                  <a:pt x="865180" y="4374392"/>
                </a:cubicBezTo>
                <a:cubicBezTo>
                  <a:pt x="387354" y="4374392"/>
                  <a:pt x="0" y="3987038"/>
                  <a:pt x="0" y="3509212"/>
                </a:cubicBezTo>
                <a:cubicBezTo>
                  <a:pt x="0" y="3389756"/>
                  <a:pt x="24210" y="3275954"/>
                  <a:pt x="67990" y="3172445"/>
                </a:cubicBezTo>
                <a:lnTo>
                  <a:pt x="116291" y="3083457"/>
                </a:lnTo>
                <a:lnTo>
                  <a:pt x="86241" y="3047037"/>
                </a:lnTo>
                <a:cubicBezTo>
                  <a:pt x="31793" y="2966443"/>
                  <a:pt x="0" y="2869285"/>
                  <a:pt x="0" y="2764702"/>
                </a:cubicBezTo>
                <a:lnTo>
                  <a:pt x="0" y="504972"/>
                </a:lnTo>
                <a:cubicBezTo>
                  <a:pt x="0" y="226084"/>
                  <a:pt x="226084" y="0"/>
                  <a:pt x="504972" y="0"/>
                </a:cubicBezTo>
                <a:close/>
              </a:path>
            </a:pathLst>
          </a:custGeom>
          <a:gradFill flip="none" rotWithShape="1">
            <a:gsLst>
              <a:gs pos="54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>
            <a:noFill/>
          </a:ln>
          <a:effectLst>
            <a:outerShdw blurRad="50800" dist="203200" dir="828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200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0CE12D9-66EB-4D1E-B70F-5DB482B49F45}"/>
              </a:ext>
            </a:extLst>
          </p:cNvPr>
          <p:cNvSpPr txBox="1"/>
          <p:nvPr/>
        </p:nvSpPr>
        <p:spPr>
          <a:xfrm>
            <a:off x="1147090" y="5130748"/>
            <a:ext cx="483011" cy="1200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A</a:t>
            </a: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F165BFC6-F9A8-4DEB-815D-72AEFA62585F}"/>
              </a:ext>
            </a:extLst>
          </p:cNvPr>
          <p:cNvSpPr/>
          <p:nvPr/>
        </p:nvSpPr>
        <p:spPr>
          <a:xfrm>
            <a:off x="5089422" y="4316627"/>
            <a:ext cx="1476135" cy="1414285"/>
          </a:xfrm>
          <a:prstGeom prst="ellipse">
            <a:avLst/>
          </a:prstGeom>
          <a:solidFill>
            <a:srgbClr val="5864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196" dirty="0"/>
          </a:p>
        </p:txBody>
      </p:sp>
      <p:sp>
        <p:nvSpPr>
          <p:cNvPr id="9" name="Oval 8">
            <a:extLst>
              <a:ext uri="{FF2B5EF4-FFF2-40B4-BE49-F238E27FC236}">
                <a16:creationId xmlns="" xmlns:a16="http://schemas.microsoft.com/office/drawing/2014/main" id="{41240D73-29F7-48DD-B7D8-78E6EE72F322}"/>
              </a:ext>
            </a:extLst>
          </p:cNvPr>
          <p:cNvSpPr/>
          <p:nvPr/>
        </p:nvSpPr>
        <p:spPr>
          <a:xfrm>
            <a:off x="8779491" y="3789290"/>
            <a:ext cx="1558800" cy="1425168"/>
          </a:xfrm>
          <a:prstGeom prst="ellipse">
            <a:avLst/>
          </a:prstGeom>
          <a:solidFill>
            <a:srgbClr val="65ADA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196" dirty="0"/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1A5F440B-5977-4DB4-BDBA-771147C4BA83}"/>
              </a:ext>
            </a:extLst>
          </p:cNvPr>
          <p:cNvSpPr txBox="1"/>
          <p:nvPr/>
        </p:nvSpPr>
        <p:spPr>
          <a:xfrm>
            <a:off x="5479568" y="4530583"/>
            <a:ext cx="483011" cy="1200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B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23F30E37-E2C4-4548-BF35-F9C33937BDA2}"/>
              </a:ext>
            </a:extLst>
          </p:cNvPr>
          <p:cNvSpPr txBox="1"/>
          <p:nvPr/>
        </p:nvSpPr>
        <p:spPr>
          <a:xfrm>
            <a:off x="9169763" y="4014129"/>
            <a:ext cx="483011" cy="1200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C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80D33A05-843A-4F9F-8D89-A69023950C6B}"/>
              </a:ext>
            </a:extLst>
          </p:cNvPr>
          <p:cNvSpPr txBox="1"/>
          <p:nvPr/>
        </p:nvSpPr>
        <p:spPr>
          <a:xfrm>
            <a:off x="2011543" y="92333"/>
            <a:ext cx="8168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  <a:ea typeface="Roboto Medium" panose="02000000000000000000" pitchFamily="2" charset="0"/>
              </a:rPr>
              <a:t>Нормативно-правовая база</a:t>
            </a:r>
            <a:endParaRPr lang="en-US" sz="4800" b="1" dirty="0">
              <a:solidFill>
                <a:schemeClr val="bg1"/>
              </a:solidFill>
              <a:ea typeface="Roboto Medium" panose="02000000000000000000" pitchFamily="2" charset="0"/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="" xmlns:a16="http://schemas.microsoft.com/office/drawing/2014/main" id="{97F2326D-3BEE-4D2C-9367-67E0ADCB69A7}"/>
              </a:ext>
            </a:extLst>
          </p:cNvPr>
          <p:cNvCxnSpPr>
            <a:cxnSpLocks/>
          </p:cNvCxnSpPr>
          <p:nvPr/>
        </p:nvCxnSpPr>
        <p:spPr>
          <a:xfrm>
            <a:off x="2477584" y="923330"/>
            <a:ext cx="726163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3">
            <a:extLst>
              <a:ext uri="{FF2B5EF4-FFF2-40B4-BE49-F238E27FC236}">
                <a16:creationId xmlns="" xmlns:a16="http://schemas.microsoft.com/office/drawing/2014/main" id="{5EB81584-4ECA-4B14-BB4F-D4C705931D49}"/>
              </a:ext>
            </a:extLst>
          </p:cNvPr>
          <p:cNvSpPr/>
          <p:nvPr/>
        </p:nvSpPr>
        <p:spPr>
          <a:xfrm>
            <a:off x="4944647" y="1348013"/>
            <a:ext cx="3069336" cy="4547287"/>
          </a:xfrm>
          <a:custGeom>
            <a:avLst/>
            <a:gdLst>
              <a:gd name="connsiteX0" fmla="*/ 865180 w 3029770"/>
              <a:gd name="connsiteY0" fmla="*/ 2822500 h 4374392"/>
              <a:gd name="connsiteX1" fmla="*/ 178468 w 3029770"/>
              <a:gd name="connsiteY1" fmla="*/ 3509212 h 4374392"/>
              <a:gd name="connsiteX2" fmla="*/ 865180 w 3029770"/>
              <a:gd name="connsiteY2" fmla="*/ 4195924 h 4374392"/>
              <a:gd name="connsiteX3" fmla="*/ 1551892 w 3029770"/>
              <a:gd name="connsiteY3" fmla="*/ 3509212 h 4374392"/>
              <a:gd name="connsiteX4" fmla="*/ 865180 w 3029770"/>
              <a:gd name="connsiteY4" fmla="*/ 2822500 h 4374392"/>
              <a:gd name="connsiteX5" fmla="*/ 504972 w 3029770"/>
              <a:gd name="connsiteY5" fmla="*/ 0 h 4374392"/>
              <a:gd name="connsiteX6" fmla="*/ 2524798 w 3029770"/>
              <a:gd name="connsiteY6" fmla="*/ 0 h 4374392"/>
              <a:gd name="connsiteX7" fmla="*/ 3029770 w 3029770"/>
              <a:gd name="connsiteY7" fmla="*/ 504972 h 4374392"/>
              <a:gd name="connsiteX8" fmla="*/ 3029770 w 3029770"/>
              <a:gd name="connsiteY8" fmla="*/ 2764702 h 4374392"/>
              <a:gd name="connsiteX9" fmla="*/ 2524798 w 3029770"/>
              <a:gd name="connsiteY9" fmla="*/ 3269674 h 4374392"/>
              <a:gd name="connsiteX10" fmla="*/ 1696025 w 3029770"/>
              <a:gd name="connsiteY10" fmla="*/ 3269674 h 4374392"/>
              <a:gd name="connsiteX11" fmla="*/ 1712783 w 3029770"/>
              <a:gd name="connsiteY11" fmla="*/ 3334848 h 4374392"/>
              <a:gd name="connsiteX12" fmla="*/ 1730360 w 3029770"/>
              <a:gd name="connsiteY12" fmla="*/ 3509212 h 4374392"/>
              <a:gd name="connsiteX13" fmla="*/ 865180 w 3029770"/>
              <a:gd name="connsiteY13" fmla="*/ 4374392 h 4374392"/>
              <a:gd name="connsiteX14" fmla="*/ 0 w 3029770"/>
              <a:gd name="connsiteY14" fmla="*/ 3509212 h 4374392"/>
              <a:gd name="connsiteX15" fmla="*/ 67990 w 3029770"/>
              <a:gd name="connsiteY15" fmla="*/ 3172445 h 4374392"/>
              <a:gd name="connsiteX16" fmla="*/ 116291 w 3029770"/>
              <a:gd name="connsiteY16" fmla="*/ 3083457 h 4374392"/>
              <a:gd name="connsiteX17" fmla="*/ 86241 w 3029770"/>
              <a:gd name="connsiteY17" fmla="*/ 3047037 h 4374392"/>
              <a:gd name="connsiteX18" fmla="*/ 0 w 3029770"/>
              <a:gd name="connsiteY18" fmla="*/ 2764702 h 4374392"/>
              <a:gd name="connsiteX19" fmla="*/ 0 w 3029770"/>
              <a:gd name="connsiteY19" fmla="*/ 504972 h 4374392"/>
              <a:gd name="connsiteX20" fmla="*/ 504972 w 3029770"/>
              <a:gd name="connsiteY20" fmla="*/ 0 h 4374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029770" h="4374392">
                <a:moveTo>
                  <a:pt x="865180" y="2822500"/>
                </a:moveTo>
                <a:cubicBezTo>
                  <a:pt x="485919" y="2822500"/>
                  <a:pt x="178468" y="3129951"/>
                  <a:pt x="178468" y="3509212"/>
                </a:cubicBezTo>
                <a:cubicBezTo>
                  <a:pt x="178468" y="3888473"/>
                  <a:pt x="485919" y="4195924"/>
                  <a:pt x="865180" y="4195924"/>
                </a:cubicBezTo>
                <a:cubicBezTo>
                  <a:pt x="1244441" y="4195924"/>
                  <a:pt x="1551892" y="3888473"/>
                  <a:pt x="1551892" y="3509212"/>
                </a:cubicBezTo>
                <a:cubicBezTo>
                  <a:pt x="1551892" y="3129951"/>
                  <a:pt x="1244441" y="2822500"/>
                  <a:pt x="865180" y="2822500"/>
                </a:cubicBezTo>
                <a:close/>
                <a:moveTo>
                  <a:pt x="504972" y="0"/>
                </a:moveTo>
                <a:lnTo>
                  <a:pt x="2524798" y="0"/>
                </a:lnTo>
                <a:cubicBezTo>
                  <a:pt x="2803686" y="0"/>
                  <a:pt x="3029770" y="226084"/>
                  <a:pt x="3029770" y="504972"/>
                </a:cubicBezTo>
                <a:lnTo>
                  <a:pt x="3029770" y="2764702"/>
                </a:lnTo>
                <a:cubicBezTo>
                  <a:pt x="3029770" y="3043590"/>
                  <a:pt x="2803686" y="3269674"/>
                  <a:pt x="2524798" y="3269674"/>
                </a:cubicBezTo>
                <a:lnTo>
                  <a:pt x="1696025" y="3269674"/>
                </a:lnTo>
                <a:lnTo>
                  <a:pt x="1712783" y="3334848"/>
                </a:lnTo>
                <a:cubicBezTo>
                  <a:pt x="1724308" y="3391169"/>
                  <a:pt x="1730360" y="3449484"/>
                  <a:pt x="1730360" y="3509212"/>
                </a:cubicBezTo>
                <a:cubicBezTo>
                  <a:pt x="1730360" y="3987038"/>
                  <a:pt x="1343006" y="4374392"/>
                  <a:pt x="865180" y="4374392"/>
                </a:cubicBezTo>
                <a:cubicBezTo>
                  <a:pt x="387354" y="4374392"/>
                  <a:pt x="0" y="3987038"/>
                  <a:pt x="0" y="3509212"/>
                </a:cubicBezTo>
                <a:cubicBezTo>
                  <a:pt x="0" y="3389756"/>
                  <a:pt x="24210" y="3275954"/>
                  <a:pt x="67990" y="3172445"/>
                </a:cubicBezTo>
                <a:lnTo>
                  <a:pt x="116291" y="3083457"/>
                </a:lnTo>
                <a:lnTo>
                  <a:pt x="86241" y="3047037"/>
                </a:lnTo>
                <a:cubicBezTo>
                  <a:pt x="31793" y="2966443"/>
                  <a:pt x="0" y="2869285"/>
                  <a:pt x="0" y="2764702"/>
                </a:cubicBezTo>
                <a:lnTo>
                  <a:pt x="0" y="504972"/>
                </a:lnTo>
                <a:cubicBezTo>
                  <a:pt x="0" y="226084"/>
                  <a:pt x="226084" y="0"/>
                  <a:pt x="504972" y="0"/>
                </a:cubicBezTo>
                <a:close/>
              </a:path>
            </a:pathLst>
          </a:custGeom>
          <a:gradFill flip="none" rotWithShape="1">
            <a:gsLst>
              <a:gs pos="54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>
            <a:noFill/>
          </a:ln>
          <a:effectLst>
            <a:outerShdw blurRad="50800" dist="203200" dir="828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200" dirty="0"/>
          </a:p>
        </p:txBody>
      </p:sp>
      <p:sp>
        <p:nvSpPr>
          <p:cNvPr id="16" name="Freeform: Shape 3">
            <a:extLst>
              <a:ext uri="{FF2B5EF4-FFF2-40B4-BE49-F238E27FC236}">
                <a16:creationId xmlns="" xmlns:a16="http://schemas.microsoft.com/office/drawing/2014/main" id="{5EB81584-4ECA-4B14-BB4F-D4C705931D49}"/>
              </a:ext>
            </a:extLst>
          </p:cNvPr>
          <p:cNvSpPr/>
          <p:nvPr/>
        </p:nvSpPr>
        <p:spPr>
          <a:xfrm>
            <a:off x="8779491" y="1348013"/>
            <a:ext cx="2872413" cy="3888260"/>
          </a:xfrm>
          <a:custGeom>
            <a:avLst/>
            <a:gdLst>
              <a:gd name="connsiteX0" fmla="*/ 865180 w 3029770"/>
              <a:gd name="connsiteY0" fmla="*/ 2822500 h 4374392"/>
              <a:gd name="connsiteX1" fmla="*/ 178468 w 3029770"/>
              <a:gd name="connsiteY1" fmla="*/ 3509212 h 4374392"/>
              <a:gd name="connsiteX2" fmla="*/ 865180 w 3029770"/>
              <a:gd name="connsiteY2" fmla="*/ 4195924 h 4374392"/>
              <a:gd name="connsiteX3" fmla="*/ 1551892 w 3029770"/>
              <a:gd name="connsiteY3" fmla="*/ 3509212 h 4374392"/>
              <a:gd name="connsiteX4" fmla="*/ 865180 w 3029770"/>
              <a:gd name="connsiteY4" fmla="*/ 2822500 h 4374392"/>
              <a:gd name="connsiteX5" fmla="*/ 504972 w 3029770"/>
              <a:gd name="connsiteY5" fmla="*/ 0 h 4374392"/>
              <a:gd name="connsiteX6" fmla="*/ 2524798 w 3029770"/>
              <a:gd name="connsiteY6" fmla="*/ 0 h 4374392"/>
              <a:gd name="connsiteX7" fmla="*/ 3029770 w 3029770"/>
              <a:gd name="connsiteY7" fmla="*/ 504972 h 4374392"/>
              <a:gd name="connsiteX8" fmla="*/ 3029770 w 3029770"/>
              <a:gd name="connsiteY8" fmla="*/ 2764702 h 4374392"/>
              <a:gd name="connsiteX9" fmla="*/ 2524798 w 3029770"/>
              <a:gd name="connsiteY9" fmla="*/ 3269674 h 4374392"/>
              <a:gd name="connsiteX10" fmla="*/ 1696025 w 3029770"/>
              <a:gd name="connsiteY10" fmla="*/ 3269674 h 4374392"/>
              <a:gd name="connsiteX11" fmla="*/ 1712783 w 3029770"/>
              <a:gd name="connsiteY11" fmla="*/ 3334848 h 4374392"/>
              <a:gd name="connsiteX12" fmla="*/ 1730360 w 3029770"/>
              <a:gd name="connsiteY12" fmla="*/ 3509212 h 4374392"/>
              <a:gd name="connsiteX13" fmla="*/ 865180 w 3029770"/>
              <a:gd name="connsiteY13" fmla="*/ 4374392 h 4374392"/>
              <a:gd name="connsiteX14" fmla="*/ 0 w 3029770"/>
              <a:gd name="connsiteY14" fmla="*/ 3509212 h 4374392"/>
              <a:gd name="connsiteX15" fmla="*/ 67990 w 3029770"/>
              <a:gd name="connsiteY15" fmla="*/ 3172445 h 4374392"/>
              <a:gd name="connsiteX16" fmla="*/ 116291 w 3029770"/>
              <a:gd name="connsiteY16" fmla="*/ 3083457 h 4374392"/>
              <a:gd name="connsiteX17" fmla="*/ 86241 w 3029770"/>
              <a:gd name="connsiteY17" fmla="*/ 3047037 h 4374392"/>
              <a:gd name="connsiteX18" fmla="*/ 0 w 3029770"/>
              <a:gd name="connsiteY18" fmla="*/ 2764702 h 4374392"/>
              <a:gd name="connsiteX19" fmla="*/ 0 w 3029770"/>
              <a:gd name="connsiteY19" fmla="*/ 504972 h 4374392"/>
              <a:gd name="connsiteX20" fmla="*/ 504972 w 3029770"/>
              <a:gd name="connsiteY20" fmla="*/ 0 h 4374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029770" h="4374392">
                <a:moveTo>
                  <a:pt x="865180" y="2822500"/>
                </a:moveTo>
                <a:cubicBezTo>
                  <a:pt x="485919" y="2822500"/>
                  <a:pt x="178468" y="3129951"/>
                  <a:pt x="178468" y="3509212"/>
                </a:cubicBezTo>
                <a:cubicBezTo>
                  <a:pt x="178468" y="3888473"/>
                  <a:pt x="485919" y="4195924"/>
                  <a:pt x="865180" y="4195924"/>
                </a:cubicBezTo>
                <a:cubicBezTo>
                  <a:pt x="1244441" y="4195924"/>
                  <a:pt x="1551892" y="3888473"/>
                  <a:pt x="1551892" y="3509212"/>
                </a:cubicBezTo>
                <a:cubicBezTo>
                  <a:pt x="1551892" y="3129951"/>
                  <a:pt x="1244441" y="2822500"/>
                  <a:pt x="865180" y="2822500"/>
                </a:cubicBezTo>
                <a:close/>
                <a:moveTo>
                  <a:pt x="504972" y="0"/>
                </a:moveTo>
                <a:lnTo>
                  <a:pt x="2524798" y="0"/>
                </a:lnTo>
                <a:cubicBezTo>
                  <a:pt x="2803686" y="0"/>
                  <a:pt x="3029770" y="226084"/>
                  <a:pt x="3029770" y="504972"/>
                </a:cubicBezTo>
                <a:lnTo>
                  <a:pt x="3029770" y="2764702"/>
                </a:lnTo>
                <a:cubicBezTo>
                  <a:pt x="3029770" y="3043590"/>
                  <a:pt x="2803686" y="3269674"/>
                  <a:pt x="2524798" y="3269674"/>
                </a:cubicBezTo>
                <a:lnTo>
                  <a:pt x="1696025" y="3269674"/>
                </a:lnTo>
                <a:lnTo>
                  <a:pt x="1712783" y="3334848"/>
                </a:lnTo>
                <a:cubicBezTo>
                  <a:pt x="1724308" y="3391169"/>
                  <a:pt x="1730360" y="3449484"/>
                  <a:pt x="1730360" y="3509212"/>
                </a:cubicBezTo>
                <a:cubicBezTo>
                  <a:pt x="1730360" y="3987038"/>
                  <a:pt x="1343006" y="4374392"/>
                  <a:pt x="865180" y="4374392"/>
                </a:cubicBezTo>
                <a:cubicBezTo>
                  <a:pt x="387354" y="4374392"/>
                  <a:pt x="0" y="3987038"/>
                  <a:pt x="0" y="3509212"/>
                </a:cubicBezTo>
                <a:cubicBezTo>
                  <a:pt x="0" y="3389756"/>
                  <a:pt x="24210" y="3275954"/>
                  <a:pt x="67990" y="3172445"/>
                </a:cubicBezTo>
                <a:lnTo>
                  <a:pt x="116291" y="3083457"/>
                </a:lnTo>
                <a:lnTo>
                  <a:pt x="86241" y="3047037"/>
                </a:lnTo>
                <a:cubicBezTo>
                  <a:pt x="31793" y="2966443"/>
                  <a:pt x="0" y="2869285"/>
                  <a:pt x="0" y="2764702"/>
                </a:cubicBezTo>
                <a:lnTo>
                  <a:pt x="0" y="504972"/>
                </a:lnTo>
                <a:cubicBezTo>
                  <a:pt x="0" y="226084"/>
                  <a:pt x="226084" y="0"/>
                  <a:pt x="504972" y="0"/>
                </a:cubicBezTo>
                <a:close/>
              </a:path>
            </a:pathLst>
          </a:custGeom>
          <a:gradFill flip="none" rotWithShape="1">
            <a:gsLst>
              <a:gs pos="54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>
            <a:noFill/>
          </a:ln>
          <a:effectLst>
            <a:outerShdw blurRad="50800" dist="203200" dir="828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728338" y="1480022"/>
            <a:ext cx="3253946" cy="3450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5000"/>
              </a:lnSpc>
            </a:pPr>
            <a:r>
              <a:rPr lang="ru-RU" sz="15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министерства экономического развития РФ от </a:t>
            </a:r>
            <a:r>
              <a:rPr lang="ru-RU" sz="155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14.02.2018 г. № 67</a:t>
            </a:r>
          </a:p>
          <a:p>
            <a:pPr>
              <a:lnSpc>
                <a:spcPct val="75000"/>
              </a:lnSpc>
            </a:pPr>
            <a:r>
              <a:rPr lang="ru-RU" sz="15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 утверждении требований к реализации мероприятий субъектами Российской Федерации, бюджетам которых предоставляются субсидии на государственную поддержку малого и среднего предпринимательства, включая крестьянские (фермерские) хозяйства, а также на реализацию мероприятий по поддержке молодежного предпринимательства, и требований к организациям, образующим инфраструктуру поддержки субъектов малого и среднего предпринимательства»</a:t>
            </a:r>
          </a:p>
          <a:p>
            <a:pPr>
              <a:lnSpc>
                <a:spcPct val="50000"/>
              </a:lnSpc>
            </a:pP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128944" y="2100303"/>
            <a:ext cx="2700742" cy="1621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5000"/>
              </a:lnSpc>
            </a:pPr>
            <a:r>
              <a:rPr lang="ru-RU" sz="15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Администрации Томской области от 12.12.2014 </a:t>
            </a:r>
            <a:r>
              <a:rPr lang="ru-RU" sz="15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492а</a:t>
            </a:r>
            <a:endParaRPr lang="ru-RU" sz="1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75000"/>
              </a:lnSpc>
            </a:pPr>
            <a:r>
              <a:rPr lang="ru-RU" sz="15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 утверждении </a:t>
            </a:r>
            <a:r>
              <a:rPr lang="ru-RU" sz="15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</a:t>
            </a:r>
            <a:r>
              <a:rPr lang="ru-RU" sz="15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-венной </a:t>
            </a:r>
            <a:r>
              <a:rPr lang="ru-RU" sz="15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«</a:t>
            </a:r>
            <a:r>
              <a:rPr lang="ru-RU" sz="15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предпринимательства </a:t>
            </a:r>
            <a:r>
              <a:rPr lang="ru-RU" sz="15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Томской области»</a:t>
            </a: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856092" y="1970460"/>
            <a:ext cx="2719210" cy="1702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5000"/>
              </a:lnSpc>
            </a:pPr>
            <a:r>
              <a:rPr lang="ru-RU" sz="15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Администрации Томской области от 30.10.2014 № 414а</a:t>
            </a:r>
          </a:p>
          <a:p>
            <a:pPr>
              <a:lnSpc>
                <a:spcPct val="75000"/>
              </a:lnSpc>
            </a:pPr>
            <a:r>
              <a:rPr lang="ru-RU" sz="15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 утверждении </a:t>
            </a:r>
            <a:r>
              <a:rPr lang="ru-RU" sz="15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</a:t>
            </a:r>
            <a:r>
              <a:rPr lang="ru-RU" sz="15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>
              <a:lnSpc>
                <a:spcPct val="75000"/>
              </a:lnSpc>
            </a:pPr>
            <a:r>
              <a:rPr lang="ru-RU" sz="15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венной </a:t>
            </a:r>
            <a:r>
              <a:rPr lang="ru-RU" sz="15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«Развитие инновационной деятельности и науки в Томской области»</a:t>
            </a:r>
          </a:p>
          <a:p>
            <a:pPr algn="just">
              <a:lnSpc>
                <a:spcPct val="75000"/>
              </a:lnSpc>
            </a:pPr>
            <a:endParaRPr lang="ru-RU" sz="1550" b="1" dirty="0"/>
          </a:p>
          <a:p>
            <a:pPr>
              <a:lnSpc>
                <a:spcPct val="75000"/>
              </a:lnSpc>
            </a:pPr>
            <a:endParaRPr lang="ru-RU" sz="1550" dirty="0"/>
          </a:p>
        </p:txBody>
      </p:sp>
      <p:sp>
        <p:nvSpPr>
          <p:cNvPr id="17" name="TextBox 16"/>
          <p:cNvSpPr txBox="1"/>
          <p:nvPr/>
        </p:nvSpPr>
        <p:spPr>
          <a:xfrm>
            <a:off x="11851842" y="63963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2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3100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A5A7740-952F-4235-B091-0E82D01131D8}"/>
              </a:ext>
            </a:extLst>
          </p:cNvPr>
          <p:cNvSpPr txBox="1"/>
          <p:nvPr/>
        </p:nvSpPr>
        <p:spPr>
          <a:xfrm>
            <a:off x="444842" y="233613"/>
            <a:ext cx="11423307" cy="847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5000"/>
              </a:lnSpc>
            </a:pPr>
            <a:r>
              <a:rPr lang="ru-RU" altLang="ja-JP" sz="3200" b="1" dirty="0" smtClean="0">
                <a:solidFill>
                  <a:srgbClr val="355E7A"/>
                </a:solidFill>
                <a:ea typeface="Roboto Light" panose="02000000000000000000" pitchFamily="2" charset="0"/>
              </a:rPr>
              <a:t>Оказание инжиниринговых услуг в соответствии с </a:t>
            </a:r>
            <a:r>
              <a:rPr lang="ru-RU" altLang="ja-JP" sz="3200" b="1" dirty="0">
                <a:solidFill>
                  <a:srgbClr val="355E7A"/>
                </a:solidFill>
                <a:ea typeface="Roboto Light" panose="02000000000000000000" pitchFamily="2" charset="0"/>
              </a:rPr>
              <a:t>П</a:t>
            </a:r>
            <a:r>
              <a:rPr lang="ru-RU" altLang="ja-JP" sz="3200" b="1" dirty="0" smtClean="0">
                <a:solidFill>
                  <a:srgbClr val="355E7A"/>
                </a:solidFill>
                <a:ea typeface="Roboto Light" panose="02000000000000000000" pitchFamily="2" charset="0"/>
              </a:rPr>
              <a:t>риказом министерства экономического развития РФ от </a:t>
            </a:r>
            <a:r>
              <a:rPr lang="ru-RU" altLang="ja-JP" sz="3200" b="1" dirty="0" smtClean="0">
                <a:solidFill>
                  <a:srgbClr val="FF0000"/>
                </a:solidFill>
                <a:ea typeface="Roboto Light" panose="02000000000000000000" pitchFamily="2" charset="0"/>
              </a:rPr>
              <a:t>14.02.2018 №67</a:t>
            </a:r>
            <a:endParaRPr lang="en-US" sz="3200" b="1" dirty="0">
              <a:solidFill>
                <a:srgbClr val="FF0000"/>
              </a:solidFill>
              <a:ea typeface="Roboto Medium" panose="02000000000000000000" pitchFamily="2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5280F3A0-6BD9-43B2-AE10-423321B02CB6}"/>
              </a:ext>
            </a:extLst>
          </p:cNvPr>
          <p:cNvCxnSpPr>
            <a:cxnSpLocks/>
          </p:cNvCxnSpPr>
          <p:nvPr/>
        </p:nvCxnSpPr>
        <p:spPr>
          <a:xfrm>
            <a:off x="646981" y="1155940"/>
            <a:ext cx="10933063" cy="1"/>
          </a:xfrm>
          <a:prstGeom prst="line">
            <a:avLst/>
          </a:prstGeom>
          <a:ln w="38100">
            <a:solidFill>
              <a:srgbClr val="5864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reeform 86">
            <a:extLst>
              <a:ext uri="{FF2B5EF4-FFF2-40B4-BE49-F238E27FC236}">
                <a16:creationId xmlns="" xmlns:a16="http://schemas.microsoft.com/office/drawing/2014/main" id="{1B014E11-6A80-484F-97FD-BA510CB5A20F}"/>
              </a:ext>
            </a:extLst>
          </p:cNvPr>
          <p:cNvSpPr>
            <a:spLocks noEditPoints="1"/>
          </p:cNvSpPr>
          <p:nvPr/>
        </p:nvSpPr>
        <p:spPr bwMode="auto">
          <a:xfrm>
            <a:off x="3175" y="4924090"/>
            <a:ext cx="12188825" cy="1933909"/>
          </a:xfrm>
          <a:custGeom>
            <a:avLst/>
            <a:gdLst>
              <a:gd name="T0" fmla="*/ 7256 w 7680"/>
              <a:gd name="T1" fmla="*/ 520 h 1462"/>
              <a:gd name="T2" fmla="*/ 7295 w 7680"/>
              <a:gd name="T3" fmla="*/ 492 h 1462"/>
              <a:gd name="T4" fmla="*/ 6997 w 7680"/>
              <a:gd name="T5" fmla="*/ 492 h 1462"/>
              <a:gd name="T6" fmla="*/ 7036 w 7680"/>
              <a:gd name="T7" fmla="*/ 680 h 1462"/>
              <a:gd name="T8" fmla="*/ 6612 w 7680"/>
              <a:gd name="T9" fmla="*/ 396 h 1462"/>
              <a:gd name="T10" fmla="*/ 6316 w 7680"/>
              <a:gd name="T11" fmla="*/ 680 h 1462"/>
              <a:gd name="T12" fmla="*/ 5988 w 7680"/>
              <a:gd name="T13" fmla="*/ 680 h 1462"/>
              <a:gd name="T14" fmla="*/ 5676 w 7680"/>
              <a:gd name="T15" fmla="*/ 396 h 1462"/>
              <a:gd name="T16" fmla="*/ 5241 w 7680"/>
              <a:gd name="T17" fmla="*/ 680 h 1462"/>
              <a:gd name="T18" fmla="*/ 4998 w 7680"/>
              <a:gd name="T19" fmla="*/ 468 h 1462"/>
              <a:gd name="T20" fmla="*/ 4638 w 7680"/>
              <a:gd name="T21" fmla="*/ 260 h 1462"/>
              <a:gd name="T22" fmla="*/ 3954 w 7680"/>
              <a:gd name="T23" fmla="*/ 260 h 1462"/>
              <a:gd name="T24" fmla="*/ 3390 w 7680"/>
              <a:gd name="T25" fmla="*/ 540 h 1462"/>
              <a:gd name="T26" fmla="*/ 3270 w 7680"/>
              <a:gd name="T27" fmla="*/ 526 h 1462"/>
              <a:gd name="T28" fmla="*/ 3150 w 7680"/>
              <a:gd name="T29" fmla="*/ 526 h 1462"/>
              <a:gd name="T30" fmla="*/ 3072 w 7680"/>
              <a:gd name="T31" fmla="*/ 680 h 1462"/>
              <a:gd name="T32" fmla="*/ 3030 w 7680"/>
              <a:gd name="T33" fmla="*/ 280 h 1462"/>
              <a:gd name="T34" fmla="*/ 2988 w 7680"/>
              <a:gd name="T35" fmla="*/ 680 h 1462"/>
              <a:gd name="T36" fmla="*/ 2918 w 7680"/>
              <a:gd name="T37" fmla="*/ 514 h 1462"/>
              <a:gd name="T38" fmla="*/ 2798 w 7680"/>
              <a:gd name="T39" fmla="*/ 514 h 1462"/>
              <a:gd name="T40" fmla="*/ 2599 w 7680"/>
              <a:gd name="T41" fmla="*/ 680 h 1462"/>
              <a:gd name="T42" fmla="*/ 2506 w 7680"/>
              <a:gd name="T43" fmla="*/ 328 h 1462"/>
              <a:gd name="T44" fmla="*/ 2299 w 7680"/>
              <a:gd name="T45" fmla="*/ 488 h 1462"/>
              <a:gd name="T46" fmla="*/ 2208 w 7680"/>
              <a:gd name="T47" fmla="*/ 372 h 1462"/>
              <a:gd name="T48" fmla="*/ 2116 w 7680"/>
              <a:gd name="T49" fmla="*/ 486 h 1462"/>
              <a:gd name="T50" fmla="*/ 1977 w 7680"/>
              <a:gd name="T51" fmla="*/ 680 h 1462"/>
              <a:gd name="T52" fmla="*/ 1514 w 7680"/>
              <a:gd name="T53" fmla="*/ 560 h 1462"/>
              <a:gd name="T54" fmla="*/ 1626 w 7680"/>
              <a:gd name="T55" fmla="*/ 560 h 1462"/>
              <a:gd name="T56" fmla="*/ 1862 w 7680"/>
              <a:gd name="T57" fmla="*/ 308 h 1462"/>
              <a:gd name="T58" fmla="*/ 1474 w 7680"/>
              <a:gd name="T59" fmla="*/ 0 h 1462"/>
              <a:gd name="T60" fmla="*/ 1106 w 7680"/>
              <a:gd name="T61" fmla="*/ 304 h 1462"/>
              <a:gd name="T62" fmla="*/ 1373 w 7680"/>
              <a:gd name="T63" fmla="*/ 514 h 1462"/>
              <a:gd name="T64" fmla="*/ 1450 w 7680"/>
              <a:gd name="T65" fmla="*/ 680 h 1462"/>
              <a:gd name="T66" fmla="*/ 950 w 7680"/>
              <a:gd name="T67" fmla="*/ 400 h 1462"/>
              <a:gd name="T68" fmla="*/ 654 w 7680"/>
              <a:gd name="T69" fmla="*/ 368 h 1462"/>
              <a:gd name="T70" fmla="*/ 510 w 7680"/>
              <a:gd name="T71" fmla="*/ 480 h 1462"/>
              <a:gd name="T72" fmla="*/ 326 w 7680"/>
              <a:gd name="T73" fmla="*/ 168 h 1462"/>
              <a:gd name="T74" fmla="*/ 0 w 7680"/>
              <a:gd name="T75" fmla="*/ 338 h 1462"/>
              <a:gd name="T76" fmla="*/ 380 w 7680"/>
              <a:gd name="T77" fmla="*/ 418 h 1462"/>
              <a:gd name="T78" fmla="*/ 0 w 7680"/>
              <a:gd name="T79" fmla="*/ 452 h 1462"/>
              <a:gd name="T80" fmla="*/ 380 w 7680"/>
              <a:gd name="T81" fmla="*/ 532 h 1462"/>
              <a:gd name="T82" fmla="*/ 0 w 7680"/>
              <a:gd name="T83" fmla="*/ 566 h 1462"/>
              <a:gd name="T84" fmla="*/ 380 w 7680"/>
              <a:gd name="T85" fmla="*/ 646 h 1462"/>
              <a:gd name="T86" fmla="*/ 0 w 7680"/>
              <a:gd name="T87" fmla="*/ 1462 h 1462"/>
              <a:gd name="T88" fmla="*/ 7680 w 7680"/>
              <a:gd name="T89" fmla="*/ 732 h 1462"/>
              <a:gd name="T90" fmla="*/ 7680 w 7680"/>
              <a:gd name="T91" fmla="*/ 520 h 1462"/>
              <a:gd name="T92" fmla="*/ 7525 w 7680"/>
              <a:gd name="T93" fmla="*/ 520 h 1462"/>
              <a:gd name="T94" fmla="*/ 684 w 7680"/>
              <a:gd name="T95" fmla="*/ 678 h 1462"/>
              <a:gd name="T96" fmla="*/ 908 w 7680"/>
              <a:gd name="T97" fmla="*/ 598 h 1462"/>
              <a:gd name="T98" fmla="*/ 908 w 7680"/>
              <a:gd name="T99" fmla="*/ 566 h 1462"/>
              <a:gd name="T100" fmla="*/ 684 w 7680"/>
              <a:gd name="T101" fmla="*/ 486 h 1462"/>
              <a:gd name="T102" fmla="*/ 908 w 7680"/>
              <a:gd name="T103" fmla="*/ 566 h 1462"/>
              <a:gd name="T104" fmla="*/ 684 w 7680"/>
              <a:gd name="T105" fmla="*/ 454 h 1462"/>
              <a:gd name="T106" fmla="*/ 908 w 7680"/>
              <a:gd name="T107" fmla="*/ 374 h 1462"/>
              <a:gd name="T108" fmla="*/ 2404 w 7680"/>
              <a:gd name="T109" fmla="*/ 680 h 1462"/>
              <a:gd name="T110" fmla="*/ 2411 w 7680"/>
              <a:gd name="T111" fmla="*/ 673 h 1462"/>
              <a:gd name="T112" fmla="*/ 2404 w 7680"/>
              <a:gd name="T113" fmla="*/ 680 h 1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680" h="1462">
                <a:moveTo>
                  <a:pt x="7525" y="520"/>
                </a:moveTo>
                <a:cubicBezTo>
                  <a:pt x="7256" y="520"/>
                  <a:pt x="7256" y="520"/>
                  <a:pt x="7256" y="520"/>
                </a:cubicBezTo>
                <a:cubicBezTo>
                  <a:pt x="7256" y="492"/>
                  <a:pt x="7256" y="492"/>
                  <a:pt x="7256" y="492"/>
                </a:cubicBezTo>
                <a:cubicBezTo>
                  <a:pt x="7295" y="492"/>
                  <a:pt x="7295" y="492"/>
                  <a:pt x="7295" y="492"/>
                </a:cubicBezTo>
                <a:cubicBezTo>
                  <a:pt x="7146" y="234"/>
                  <a:pt x="7146" y="234"/>
                  <a:pt x="7146" y="234"/>
                </a:cubicBezTo>
                <a:cubicBezTo>
                  <a:pt x="6997" y="492"/>
                  <a:pt x="6997" y="492"/>
                  <a:pt x="6997" y="492"/>
                </a:cubicBezTo>
                <a:cubicBezTo>
                  <a:pt x="7036" y="492"/>
                  <a:pt x="7036" y="492"/>
                  <a:pt x="7036" y="492"/>
                </a:cubicBezTo>
                <a:cubicBezTo>
                  <a:pt x="7036" y="680"/>
                  <a:pt x="7036" y="680"/>
                  <a:pt x="7036" y="680"/>
                </a:cubicBezTo>
                <a:cubicBezTo>
                  <a:pt x="6776" y="680"/>
                  <a:pt x="6776" y="680"/>
                  <a:pt x="6776" y="680"/>
                </a:cubicBezTo>
                <a:cubicBezTo>
                  <a:pt x="6612" y="396"/>
                  <a:pt x="6612" y="396"/>
                  <a:pt x="6612" y="396"/>
                </a:cubicBezTo>
                <a:cubicBezTo>
                  <a:pt x="6448" y="680"/>
                  <a:pt x="6448" y="680"/>
                  <a:pt x="6448" y="680"/>
                </a:cubicBezTo>
                <a:cubicBezTo>
                  <a:pt x="6316" y="680"/>
                  <a:pt x="6316" y="680"/>
                  <a:pt x="6316" y="680"/>
                </a:cubicBezTo>
                <a:cubicBezTo>
                  <a:pt x="6152" y="396"/>
                  <a:pt x="6152" y="396"/>
                  <a:pt x="6152" y="396"/>
                </a:cubicBezTo>
                <a:cubicBezTo>
                  <a:pt x="5988" y="680"/>
                  <a:pt x="5988" y="680"/>
                  <a:pt x="5988" y="680"/>
                </a:cubicBezTo>
                <a:cubicBezTo>
                  <a:pt x="5840" y="680"/>
                  <a:pt x="5840" y="680"/>
                  <a:pt x="5840" y="680"/>
                </a:cubicBezTo>
                <a:cubicBezTo>
                  <a:pt x="5676" y="396"/>
                  <a:pt x="5676" y="396"/>
                  <a:pt x="5676" y="396"/>
                </a:cubicBezTo>
                <a:cubicBezTo>
                  <a:pt x="5512" y="680"/>
                  <a:pt x="5512" y="680"/>
                  <a:pt x="5512" y="680"/>
                </a:cubicBezTo>
                <a:cubicBezTo>
                  <a:pt x="5241" y="680"/>
                  <a:pt x="5241" y="680"/>
                  <a:pt x="5241" y="680"/>
                </a:cubicBezTo>
                <a:cubicBezTo>
                  <a:pt x="5228" y="656"/>
                  <a:pt x="5214" y="634"/>
                  <a:pt x="5202" y="620"/>
                </a:cubicBezTo>
                <a:cubicBezTo>
                  <a:pt x="5166" y="580"/>
                  <a:pt x="5094" y="468"/>
                  <a:pt x="4998" y="468"/>
                </a:cubicBezTo>
                <a:cubicBezTo>
                  <a:pt x="4902" y="468"/>
                  <a:pt x="4842" y="468"/>
                  <a:pt x="4758" y="436"/>
                </a:cubicBezTo>
                <a:cubicBezTo>
                  <a:pt x="4674" y="404"/>
                  <a:pt x="4710" y="324"/>
                  <a:pt x="4638" y="260"/>
                </a:cubicBezTo>
                <a:cubicBezTo>
                  <a:pt x="4566" y="196"/>
                  <a:pt x="4398" y="108"/>
                  <a:pt x="4266" y="144"/>
                </a:cubicBezTo>
                <a:cubicBezTo>
                  <a:pt x="4134" y="180"/>
                  <a:pt x="4098" y="192"/>
                  <a:pt x="3954" y="260"/>
                </a:cubicBezTo>
                <a:cubicBezTo>
                  <a:pt x="3810" y="328"/>
                  <a:pt x="3774" y="396"/>
                  <a:pt x="3774" y="396"/>
                </a:cubicBezTo>
                <a:cubicBezTo>
                  <a:pt x="3774" y="396"/>
                  <a:pt x="3594" y="480"/>
                  <a:pt x="3390" y="540"/>
                </a:cubicBezTo>
                <a:cubicBezTo>
                  <a:pt x="3341" y="554"/>
                  <a:pt x="3301" y="575"/>
                  <a:pt x="3267" y="597"/>
                </a:cubicBezTo>
                <a:cubicBezTo>
                  <a:pt x="3269" y="575"/>
                  <a:pt x="3270" y="551"/>
                  <a:pt x="3270" y="526"/>
                </a:cubicBezTo>
                <a:cubicBezTo>
                  <a:pt x="3270" y="397"/>
                  <a:pt x="3243" y="292"/>
                  <a:pt x="3210" y="292"/>
                </a:cubicBezTo>
                <a:cubicBezTo>
                  <a:pt x="3177" y="292"/>
                  <a:pt x="3150" y="397"/>
                  <a:pt x="3150" y="526"/>
                </a:cubicBezTo>
                <a:cubicBezTo>
                  <a:pt x="3150" y="585"/>
                  <a:pt x="3156" y="639"/>
                  <a:pt x="3165" y="680"/>
                </a:cubicBezTo>
                <a:cubicBezTo>
                  <a:pt x="3072" y="680"/>
                  <a:pt x="3072" y="680"/>
                  <a:pt x="3072" y="680"/>
                </a:cubicBezTo>
                <a:cubicBezTo>
                  <a:pt x="3083" y="638"/>
                  <a:pt x="3090" y="579"/>
                  <a:pt x="3090" y="514"/>
                </a:cubicBezTo>
                <a:cubicBezTo>
                  <a:pt x="3090" y="385"/>
                  <a:pt x="3063" y="280"/>
                  <a:pt x="3030" y="280"/>
                </a:cubicBezTo>
                <a:cubicBezTo>
                  <a:pt x="2997" y="280"/>
                  <a:pt x="2970" y="385"/>
                  <a:pt x="2970" y="514"/>
                </a:cubicBezTo>
                <a:cubicBezTo>
                  <a:pt x="2970" y="579"/>
                  <a:pt x="2977" y="638"/>
                  <a:pt x="2988" y="680"/>
                </a:cubicBezTo>
                <a:cubicBezTo>
                  <a:pt x="2900" y="680"/>
                  <a:pt x="2900" y="680"/>
                  <a:pt x="2900" y="680"/>
                </a:cubicBezTo>
                <a:cubicBezTo>
                  <a:pt x="2911" y="638"/>
                  <a:pt x="2918" y="579"/>
                  <a:pt x="2918" y="514"/>
                </a:cubicBezTo>
                <a:cubicBezTo>
                  <a:pt x="2918" y="385"/>
                  <a:pt x="2891" y="280"/>
                  <a:pt x="2858" y="280"/>
                </a:cubicBezTo>
                <a:cubicBezTo>
                  <a:pt x="2825" y="280"/>
                  <a:pt x="2798" y="385"/>
                  <a:pt x="2798" y="514"/>
                </a:cubicBezTo>
                <a:cubicBezTo>
                  <a:pt x="2798" y="579"/>
                  <a:pt x="2805" y="638"/>
                  <a:pt x="2816" y="680"/>
                </a:cubicBezTo>
                <a:cubicBezTo>
                  <a:pt x="2599" y="680"/>
                  <a:pt x="2599" y="680"/>
                  <a:pt x="2599" y="680"/>
                </a:cubicBezTo>
                <a:cubicBezTo>
                  <a:pt x="2609" y="645"/>
                  <a:pt x="2614" y="605"/>
                  <a:pt x="2614" y="562"/>
                </a:cubicBezTo>
                <a:cubicBezTo>
                  <a:pt x="2614" y="433"/>
                  <a:pt x="2566" y="328"/>
                  <a:pt x="2506" y="328"/>
                </a:cubicBezTo>
                <a:cubicBezTo>
                  <a:pt x="2455" y="328"/>
                  <a:pt x="2412" y="405"/>
                  <a:pt x="2401" y="509"/>
                </a:cubicBezTo>
                <a:cubicBezTo>
                  <a:pt x="2372" y="485"/>
                  <a:pt x="2334" y="479"/>
                  <a:pt x="2299" y="488"/>
                </a:cubicBezTo>
                <a:cubicBezTo>
                  <a:pt x="2301" y="481"/>
                  <a:pt x="2302" y="474"/>
                  <a:pt x="2302" y="466"/>
                </a:cubicBezTo>
                <a:cubicBezTo>
                  <a:pt x="2302" y="414"/>
                  <a:pt x="2260" y="372"/>
                  <a:pt x="2208" y="372"/>
                </a:cubicBezTo>
                <a:cubicBezTo>
                  <a:pt x="2156" y="372"/>
                  <a:pt x="2114" y="414"/>
                  <a:pt x="2114" y="466"/>
                </a:cubicBezTo>
                <a:cubicBezTo>
                  <a:pt x="2114" y="473"/>
                  <a:pt x="2115" y="479"/>
                  <a:pt x="2116" y="486"/>
                </a:cubicBezTo>
                <a:cubicBezTo>
                  <a:pt x="2036" y="496"/>
                  <a:pt x="1974" y="565"/>
                  <a:pt x="1974" y="648"/>
                </a:cubicBezTo>
                <a:cubicBezTo>
                  <a:pt x="1974" y="659"/>
                  <a:pt x="1975" y="670"/>
                  <a:pt x="1977" y="680"/>
                </a:cubicBezTo>
                <a:cubicBezTo>
                  <a:pt x="1514" y="680"/>
                  <a:pt x="1514" y="680"/>
                  <a:pt x="1514" y="680"/>
                </a:cubicBezTo>
                <a:cubicBezTo>
                  <a:pt x="1514" y="560"/>
                  <a:pt x="1514" y="560"/>
                  <a:pt x="1514" y="560"/>
                </a:cubicBezTo>
                <a:cubicBezTo>
                  <a:pt x="1532" y="559"/>
                  <a:pt x="1549" y="556"/>
                  <a:pt x="1566" y="551"/>
                </a:cubicBezTo>
                <a:cubicBezTo>
                  <a:pt x="1585" y="557"/>
                  <a:pt x="1605" y="560"/>
                  <a:pt x="1626" y="560"/>
                </a:cubicBezTo>
                <a:cubicBezTo>
                  <a:pt x="1715" y="560"/>
                  <a:pt x="1791" y="507"/>
                  <a:pt x="1824" y="430"/>
                </a:cubicBezTo>
                <a:cubicBezTo>
                  <a:pt x="1848" y="396"/>
                  <a:pt x="1862" y="353"/>
                  <a:pt x="1862" y="308"/>
                </a:cubicBezTo>
                <a:cubicBezTo>
                  <a:pt x="1862" y="190"/>
                  <a:pt x="1768" y="95"/>
                  <a:pt x="1651" y="92"/>
                </a:cubicBezTo>
                <a:cubicBezTo>
                  <a:pt x="1612" y="36"/>
                  <a:pt x="1547" y="0"/>
                  <a:pt x="1474" y="0"/>
                </a:cubicBezTo>
                <a:cubicBezTo>
                  <a:pt x="1402" y="0"/>
                  <a:pt x="1338" y="35"/>
                  <a:pt x="1299" y="89"/>
                </a:cubicBezTo>
                <a:cubicBezTo>
                  <a:pt x="1191" y="101"/>
                  <a:pt x="1106" y="192"/>
                  <a:pt x="1106" y="304"/>
                </a:cubicBezTo>
                <a:cubicBezTo>
                  <a:pt x="1106" y="423"/>
                  <a:pt x="1203" y="520"/>
                  <a:pt x="1322" y="520"/>
                </a:cubicBezTo>
                <a:cubicBezTo>
                  <a:pt x="1339" y="520"/>
                  <a:pt x="1356" y="518"/>
                  <a:pt x="1373" y="514"/>
                </a:cubicBezTo>
                <a:cubicBezTo>
                  <a:pt x="1395" y="532"/>
                  <a:pt x="1422" y="545"/>
                  <a:pt x="1450" y="553"/>
                </a:cubicBezTo>
                <a:cubicBezTo>
                  <a:pt x="1450" y="680"/>
                  <a:pt x="1450" y="680"/>
                  <a:pt x="1450" y="680"/>
                </a:cubicBezTo>
                <a:cubicBezTo>
                  <a:pt x="950" y="680"/>
                  <a:pt x="950" y="680"/>
                  <a:pt x="950" y="680"/>
                </a:cubicBezTo>
                <a:cubicBezTo>
                  <a:pt x="950" y="400"/>
                  <a:pt x="950" y="400"/>
                  <a:pt x="950" y="400"/>
                </a:cubicBezTo>
                <a:cubicBezTo>
                  <a:pt x="950" y="400"/>
                  <a:pt x="954" y="260"/>
                  <a:pt x="798" y="264"/>
                </a:cubicBezTo>
                <a:cubicBezTo>
                  <a:pt x="642" y="268"/>
                  <a:pt x="654" y="368"/>
                  <a:pt x="654" y="368"/>
                </a:cubicBezTo>
                <a:cubicBezTo>
                  <a:pt x="654" y="480"/>
                  <a:pt x="654" y="480"/>
                  <a:pt x="654" y="480"/>
                </a:cubicBezTo>
                <a:cubicBezTo>
                  <a:pt x="510" y="480"/>
                  <a:pt x="510" y="480"/>
                  <a:pt x="510" y="480"/>
                </a:cubicBezTo>
                <a:cubicBezTo>
                  <a:pt x="510" y="320"/>
                  <a:pt x="510" y="320"/>
                  <a:pt x="510" y="320"/>
                </a:cubicBezTo>
                <a:cubicBezTo>
                  <a:pt x="326" y="168"/>
                  <a:pt x="326" y="168"/>
                  <a:pt x="326" y="16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338"/>
                  <a:pt x="0" y="338"/>
                  <a:pt x="0" y="338"/>
                </a:cubicBezTo>
                <a:cubicBezTo>
                  <a:pt x="380" y="338"/>
                  <a:pt x="380" y="338"/>
                  <a:pt x="380" y="338"/>
                </a:cubicBezTo>
                <a:cubicBezTo>
                  <a:pt x="380" y="418"/>
                  <a:pt x="380" y="418"/>
                  <a:pt x="380" y="418"/>
                </a:cubicBezTo>
                <a:cubicBezTo>
                  <a:pt x="0" y="418"/>
                  <a:pt x="0" y="418"/>
                  <a:pt x="0" y="418"/>
                </a:cubicBezTo>
                <a:cubicBezTo>
                  <a:pt x="0" y="452"/>
                  <a:pt x="0" y="452"/>
                  <a:pt x="0" y="452"/>
                </a:cubicBezTo>
                <a:cubicBezTo>
                  <a:pt x="380" y="452"/>
                  <a:pt x="380" y="452"/>
                  <a:pt x="380" y="452"/>
                </a:cubicBezTo>
                <a:cubicBezTo>
                  <a:pt x="380" y="532"/>
                  <a:pt x="380" y="532"/>
                  <a:pt x="380" y="532"/>
                </a:cubicBezTo>
                <a:cubicBezTo>
                  <a:pt x="0" y="532"/>
                  <a:pt x="0" y="532"/>
                  <a:pt x="0" y="532"/>
                </a:cubicBezTo>
                <a:cubicBezTo>
                  <a:pt x="0" y="566"/>
                  <a:pt x="0" y="566"/>
                  <a:pt x="0" y="566"/>
                </a:cubicBezTo>
                <a:cubicBezTo>
                  <a:pt x="380" y="566"/>
                  <a:pt x="380" y="566"/>
                  <a:pt x="380" y="566"/>
                </a:cubicBezTo>
                <a:cubicBezTo>
                  <a:pt x="380" y="646"/>
                  <a:pt x="380" y="646"/>
                  <a:pt x="380" y="646"/>
                </a:cubicBezTo>
                <a:cubicBezTo>
                  <a:pt x="0" y="646"/>
                  <a:pt x="0" y="646"/>
                  <a:pt x="0" y="646"/>
                </a:cubicBezTo>
                <a:cubicBezTo>
                  <a:pt x="0" y="1462"/>
                  <a:pt x="0" y="1462"/>
                  <a:pt x="0" y="1462"/>
                </a:cubicBezTo>
                <a:cubicBezTo>
                  <a:pt x="7680" y="1462"/>
                  <a:pt x="7680" y="1462"/>
                  <a:pt x="7680" y="1462"/>
                </a:cubicBezTo>
                <a:cubicBezTo>
                  <a:pt x="7680" y="732"/>
                  <a:pt x="7680" y="732"/>
                  <a:pt x="7680" y="732"/>
                </a:cubicBezTo>
                <a:cubicBezTo>
                  <a:pt x="7680" y="680"/>
                  <a:pt x="7680" y="680"/>
                  <a:pt x="7680" y="680"/>
                </a:cubicBezTo>
                <a:cubicBezTo>
                  <a:pt x="7680" y="520"/>
                  <a:pt x="7680" y="520"/>
                  <a:pt x="7680" y="520"/>
                </a:cubicBezTo>
                <a:cubicBezTo>
                  <a:pt x="7680" y="272"/>
                  <a:pt x="7680" y="272"/>
                  <a:pt x="7680" y="272"/>
                </a:cubicBezTo>
                <a:lnTo>
                  <a:pt x="7525" y="520"/>
                </a:lnTo>
                <a:close/>
                <a:moveTo>
                  <a:pt x="908" y="678"/>
                </a:moveTo>
                <a:cubicBezTo>
                  <a:pt x="684" y="678"/>
                  <a:pt x="684" y="678"/>
                  <a:pt x="684" y="678"/>
                </a:cubicBezTo>
                <a:cubicBezTo>
                  <a:pt x="684" y="598"/>
                  <a:pt x="684" y="598"/>
                  <a:pt x="684" y="598"/>
                </a:cubicBezTo>
                <a:cubicBezTo>
                  <a:pt x="908" y="598"/>
                  <a:pt x="908" y="598"/>
                  <a:pt x="908" y="598"/>
                </a:cubicBezTo>
                <a:lnTo>
                  <a:pt x="908" y="678"/>
                </a:lnTo>
                <a:close/>
                <a:moveTo>
                  <a:pt x="908" y="566"/>
                </a:moveTo>
                <a:cubicBezTo>
                  <a:pt x="684" y="566"/>
                  <a:pt x="684" y="566"/>
                  <a:pt x="684" y="566"/>
                </a:cubicBezTo>
                <a:cubicBezTo>
                  <a:pt x="684" y="486"/>
                  <a:pt x="684" y="486"/>
                  <a:pt x="684" y="486"/>
                </a:cubicBezTo>
                <a:cubicBezTo>
                  <a:pt x="908" y="486"/>
                  <a:pt x="908" y="486"/>
                  <a:pt x="908" y="486"/>
                </a:cubicBezTo>
                <a:lnTo>
                  <a:pt x="908" y="566"/>
                </a:lnTo>
                <a:close/>
                <a:moveTo>
                  <a:pt x="908" y="454"/>
                </a:moveTo>
                <a:cubicBezTo>
                  <a:pt x="684" y="454"/>
                  <a:pt x="684" y="454"/>
                  <a:pt x="684" y="454"/>
                </a:cubicBezTo>
                <a:cubicBezTo>
                  <a:pt x="684" y="374"/>
                  <a:pt x="684" y="374"/>
                  <a:pt x="684" y="374"/>
                </a:cubicBezTo>
                <a:cubicBezTo>
                  <a:pt x="908" y="374"/>
                  <a:pt x="908" y="374"/>
                  <a:pt x="908" y="374"/>
                </a:cubicBezTo>
                <a:lnTo>
                  <a:pt x="908" y="454"/>
                </a:lnTo>
                <a:close/>
                <a:moveTo>
                  <a:pt x="2404" y="680"/>
                </a:moveTo>
                <a:cubicBezTo>
                  <a:pt x="2406" y="678"/>
                  <a:pt x="2408" y="677"/>
                  <a:pt x="2409" y="675"/>
                </a:cubicBezTo>
                <a:cubicBezTo>
                  <a:pt x="2410" y="675"/>
                  <a:pt x="2410" y="674"/>
                  <a:pt x="2411" y="673"/>
                </a:cubicBezTo>
                <a:cubicBezTo>
                  <a:pt x="2412" y="676"/>
                  <a:pt x="2412" y="678"/>
                  <a:pt x="2413" y="680"/>
                </a:cubicBezTo>
                <a:lnTo>
                  <a:pt x="2404" y="680"/>
                </a:lnTo>
                <a:close/>
              </a:path>
            </a:pathLst>
          </a:custGeom>
          <a:gradFill>
            <a:gsLst>
              <a:gs pos="4000">
                <a:srgbClr val="523089"/>
              </a:gs>
              <a:gs pos="100000">
                <a:srgbClr val="65ADA8"/>
              </a:gs>
            </a:gsLst>
            <a:lin ang="0" scaled="0"/>
          </a:gradFill>
          <a:ln>
            <a:noFill/>
          </a:ln>
          <a:effectLst>
            <a:outerShdw sx="1000" sy="1000" algn="br" rotWithShape="0">
              <a:prstClr val="black"/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4EFE3981-8EA0-494C-BC41-314C97F4E370}"/>
              </a:ext>
            </a:extLst>
          </p:cNvPr>
          <p:cNvSpPr/>
          <p:nvPr/>
        </p:nvSpPr>
        <p:spPr>
          <a:xfrm>
            <a:off x="10683854" y="4123101"/>
            <a:ext cx="896190" cy="930153"/>
          </a:xfrm>
          <a:prstGeom prst="ellipse">
            <a:avLst/>
          </a:prstGeom>
          <a:solidFill>
            <a:srgbClr val="65A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23BE949D-76EC-4D0F-9E3F-B6F9F6DC7A39}"/>
              </a:ext>
            </a:extLst>
          </p:cNvPr>
          <p:cNvSpPr/>
          <p:nvPr/>
        </p:nvSpPr>
        <p:spPr>
          <a:xfrm>
            <a:off x="7373068" y="2336088"/>
            <a:ext cx="900534" cy="907091"/>
          </a:xfrm>
          <a:prstGeom prst="ellipse">
            <a:avLst/>
          </a:prstGeom>
          <a:solidFill>
            <a:srgbClr val="5E7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6B905621-F4A2-4B12-95A7-98F7273BC45E}"/>
              </a:ext>
            </a:extLst>
          </p:cNvPr>
          <p:cNvSpPr/>
          <p:nvPr/>
        </p:nvSpPr>
        <p:spPr>
          <a:xfrm>
            <a:off x="5644208" y="1547193"/>
            <a:ext cx="888397" cy="866610"/>
          </a:xfrm>
          <a:prstGeom prst="ellipse">
            <a:avLst/>
          </a:prstGeom>
          <a:solidFill>
            <a:srgbClr val="554C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A062C5C-1202-4B75-9373-D0F5260672D4}"/>
              </a:ext>
            </a:extLst>
          </p:cNvPr>
          <p:cNvSpPr txBox="1"/>
          <p:nvPr/>
        </p:nvSpPr>
        <p:spPr>
          <a:xfrm>
            <a:off x="10951368" y="4283813"/>
            <a:ext cx="5133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8927AD1D-AC6F-4D61-AC93-0849AA4E7928}"/>
              </a:ext>
            </a:extLst>
          </p:cNvPr>
          <p:cNvSpPr txBox="1"/>
          <p:nvPr/>
        </p:nvSpPr>
        <p:spPr>
          <a:xfrm>
            <a:off x="7566661" y="2487041"/>
            <a:ext cx="5133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3</a:t>
            </a:r>
            <a:endParaRPr lang="en-US" sz="4400" dirty="0">
              <a:solidFill>
                <a:schemeClr val="bg1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5D41ECC-94AB-4155-A159-01664F174155}"/>
              </a:ext>
            </a:extLst>
          </p:cNvPr>
          <p:cNvSpPr txBox="1"/>
          <p:nvPr/>
        </p:nvSpPr>
        <p:spPr>
          <a:xfrm>
            <a:off x="5840912" y="1663839"/>
            <a:ext cx="5133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4</a:t>
            </a:r>
            <a:endParaRPr lang="en-US" sz="4400" dirty="0">
              <a:solidFill>
                <a:schemeClr val="bg1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="" xmlns:a16="http://schemas.microsoft.com/office/drawing/2014/main" id="{CF0E6A17-28A3-4E5C-AA08-986D6C44678C}"/>
              </a:ext>
            </a:extLst>
          </p:cNvPr>
          <p:cNvSpPr txBox="1">
            <a:spLocks/>
          </p:cNvSpPr>
          <p:nvPr/>
        </p:nvSpPr>
        <p:spPr>
          <a:xfrm>
            <a:off x="7373068" y="4373454"/>
            <a:ext cx="3106254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75000"/>
              </a:lnSpc>
              <a:buNone/>
            </a:pPr>
            <a:r>
              <a:rPr lang="ru-RU" sz="1600" dirty="0">
                <a:solidFill>
                  <a:srgbClr val="65ADA8"/>
                </a:solidFill>
              </a:rPr>
              <a:t>проведение финансового или управленческого </a:t>
            </a:r>
            <a:r>
              <a:rPr lang="ru-RU" sz="1600" dirty="0" smtClean="0">
                <a:solidFill>
                  <a:srgbClr val="65ADA8"/>
                </a:solidFill>
              </a:rPr>
              <a:t>аудита</a:t>
            </a:r>
            <a:endParaRPr lang="ru-RU" sz="1600" dirty="0">
              <a:solidFill>
                <a:srgbClr val="65ADA8"/>
              </a:solidFill>
            </a:endParaRPr>
          </a:p>
        </p:txBody>
      </p:sp>
      <p:sp>
        <p:nvSpPr>
          <p:cNvPr id="14" name="Text Placeholder 6">
            <a:extLst>
              <a:ext uri="{FF2B5EF4-FFF2-40B4-BE49-F238E27FC236}">
                <a16:creationId xmlns="" xmlns:a16="http://schemas.microsoft.com/office/drawing/2014/main" id="{E40CBF5A-11EB-4045-9272-026E7D663637}"/>
              </a:ext>
            </a:extLst>
          </p:cNvPr>
          <p:cNvSpPr txBox="1">
            <a:spLocks/>
          </p:cNvSpPr>
          <p:nvPr/>
        </p:nvSpPr>
        <p:spPr>
          <a:xfrm>
            <a:off x="292641" y="2394761"/>
            <a:ext cx="6886833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75000"/>
              </a:lnSpc>
              <a:buNone/>
            </a:pPr>
            <a:r>
              <a:rPr lang="ru-RU" sz="1600" dirty="0">
                <a:solidFill>
                  <a:srgbClr val="5E7F9D"/>
                </a:solidFill>
              </a:rPr>
              <a:t>консультирование по вопросам технического управления </a:t>
            </a:r>
            <a:r>
              <a:rPr lang="ru-RU" sz="1600" dirty="0" smtClean="0">
                <a:solidFill>
                  <a:srgbClr val="5E7F9D"/>
                </a:solidFill>
              </a:rPr>
              <a:t>производством</a:t>
            </a:r>
            <a:r>
              <a:rPr lang="ru-RU" sz="1600" dirty="0">
                <a:solidFill>
                  <a:srgbClr val="5E7F9D"/>
                </a:solidFill>
              </a:rPr>
              <a:t>, эксплуатации оборудования, обучения персонала,   </a:t>
            </a:r>
            <a:r>
              <a:rPr lang="ru-RU" sz="1600" dirty="0" smtClean="0">
                <a:solidFill>
                  <a:srgbClr val="5E7F9D"/>
                </a:solidFill>
              </a:rPr>
              <a:t>оптимизации </a:t>
            </a:r>
            <a:r>
              <a:rPr lang="ru-RU" sz="1600" dirty="0">
                <a:solidFill>
                  <a:srgbClr val="5E7F9D"/>
                </a:solidFill>
              </a:rPr>
              <a:t>технологических процессов, проектного управления и </a:t>
            </a:r>
            <a:r>
              <a:rPr lang="ru-RU" sz="1600" dirty="0" smtClean="0">
                <a:solidFill>
                  <a:srgbClr val="5E7F9D"/>
                </a:solidFill>
              </a:rPr>
              <a:t>консалтинга </a:t>
            </a:r>
            <a:r>
              <a:rPr lang="ru-RU" sz="1600" dirty="0">
                <a:solidFill>
                  <a:srgbClr val="5E7F9D"/>
                </a:solidFill>
              </a:rPr>
              <a:t>в области организации и развития </a:t>
            </a:r>
            <a:r>
              <a:rPr lang="ru-RU" sz="1600" dirty="0" smtClean="0">
                <a:solidFill>
                  <a:srgbClr val="5E7F9D"/>
                </a:solidFill>
              </a:rPr>
              <a:t>производства</a:t>
            </a:r>
            <a:endParaRPr lang="ru-RU" sz="1600" dirty="0">
              <a:solidFill>
                <a:srgbClr val="5E7F9D"/>
              </a:solidFill>
            </a:endParaRPr>
          </a:p>
          <a:p>
            <a:pPr marL="0" indent="0" algn="r">
              <a:lnSpc>
                <a:spcPts val="2160"/>
              </a:lnSpc>
              <a:buNone/>
            </a:pPr>
            <a:endParaRPr lang="en-US" sz="1400" dirty="0">
              <a:solidFill>
                <a:srgbClr val="355E7A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727B62E0-7348-4C1D-83F5-72245301366A}"/>
              </a:ext>
            </a:extLst>
          </p:cNvPr>
          <p:cNvSpPr txBox="1">
            <a:spLocks/>
          </p:cNvSpPr>
          <p:nvPr/>
        </p:nvSpPr>
        <p:spPr>
          <a:xfrm>
            <a:off x="160797" y="1677600"/>
            <a:ext cx="5353126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75000"/>
              </a:lnSpc>
              <a:buNone/>
            </a:pPr>
            <a:r>
              <a:rPr lang="ru-RU" sz="1600" dirty="0">
                <a:solidFill>
                  <a:srgbClr val="586496"/>
                </a:solidFill>
                <a:latin typeface="Roboto Medium" panose="02000000000000000000"/>
              </a:rPr>
              <a:t>проведение технических аудитов (технологического, энергетического, </a:t>
            </a:r>
            <a:r>
              <a:rPr lang="ru-RU" sz="1600" dirty="0" smtClean="0">
                <a:solidFill>
                  <a:srgbClr val="586496"/>
                </a:solidFill>
                <a:latin typeface="Roboto Medium" panose="02000000000000000000"/>
              </a:rPr>
              <a:t> </a:t>
            </a:r>
            <a:r>
              <a:rPr lang="ru-RU" sz="1600" dirty="0">
                <a:solidFill>
                  <a:srgbClr val="586496"/>
                </a:solidFill>
                <a:latin typeface="Roboto Medium" panose="02000000000000000000"/>
              </a:rPr>
              <a:t>экологического и других видов </a:t>
            </a:r>
            <a:r>
              <a:rPr lang="ru-RU" sz="1600" dirty="0" smtClean="0">
                <a:solidFill>
                  <a:srgbClr val="586496"/>
                </a:solidFill>
                <a:latin typeface="Roboto Medium" panose="02000000000000000000"/>
              </a:rPr>
              <a:t>аудита </a:t>
            </a:r>
            <a:r>
              <a:rPr lang="ru-RU" sz="1600" dirty="0">
                <a:solidFill>
                  <a:srgbClr val="586496"/>
                </a:solidFill>
                <a:latin typeface="Roboto Medium" panose="02000000000000000000"/>
              </a:rPr>
              <a:t>производства</a:t>
            </a:r>
            <a:r>
              <a:rPr lang="ru-RU" sz="1600" dirty="0" smtClean="0">
                <a:solidFill>
                  <a:srgbClr val="586496"/>
                </a:solidFill>
                <a:latin typeface="Roboto Medium" panose="02000000000000000000"/>
              </a:rPr>
              <a:t>)</a:t>
            </a:r>
            <a:endParaRPr lang="ru-RU" sz="1600" dirty="0">
              <a:solidFill>
                <a:srgbClr val="586496"/>
              </a:solidFill>
              <a:latin typeface="Roboto Medium" panose="02000000000000000000"/>
            </a:endParaRPr>
          </a:p>
          <a:p>
            <a:pPr marL="0" indent="0" algn="r">
              <a:lnSpc>
                <a:spcPts val="2160"/>
              </a:lnSpc>
              <a:buNone/>
            </a:pPr>
            <a:endParaRPr lang="en-US" sz="1600" dirty="0">
              <a:solidFill>
                <a:srgbClr val="355E7A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6" name="Oval 5">
            <a:extLst>
              <a:ext uri="{FF2B5EF4-FFF2-40B4-BE49-F238E27FC236}">
                <a16:creationId xmlns="" xmlns:a16="http://schemas.microsoft.com/office/drawing/2014/main" id="{4EFE3981-8EA0-494C-BC41-314C97F4E370}"/>
              </a:ext>
            </a:extLst>
          </p:cNvPr>
          <p:cNvSpPr/>
          <p:nvPr/>
        </p:nvSpPr>
        <p:spPr>
          <a:xfrm>
            <a:off x="9114065" y="3132217"/>
            <a:ext cx="896190" cy="930153"/>
          </a:xfrm>
          <a:prstGeom prst="ellipse">
            <a:avLst/>
          </a:prstGeom>
          <a:solidFill>
            <a:srgbClr val="6192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8FA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307659" y="3197564"/>
            <a:ext cx="6194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2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16251" y="3286581"/>
            <a:ext cx="71010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75000"/>
              </a:lnSpc>
            </a:pPr>
            <a:r>
              <a:rPr lang="ru-RU" sz="1600" dirty="0">
                <a:solidFill>
                  <a:srgbClr val="6192A1"/>
                </a:solidFill>
              </a:rPr>
              <a:t>содействие в получении маркетинговых услуг, услуг по </a:t>
            </a:r>
          </a:p>
          <a:p>
            <a:pPr algn="r">
              <a:lnSpc>
                <a:spcPct val="75000"/>
              </a:lnSpc>
            </a:pPr>
            <a:r>
              <a:rPr lang="ru-RU" sz="1600" dirty="0">
                <a:solidFill>
                  <a:srgbClr val="6192A1"/>
                </a:solidFill>
              </a:rPr>
              <a:t>    позиционированию и продвижению новых видов продукции (товаров, </a:t>
            </a:r>
          </a:p>
          <a:p>
            <a:pPr algn="r">
              <a:lnSpc>
                <a:spcPct val="75000"/>
              </a:lnSpc>
            </a:pPr>
            <a:r>
              <a:rPr lang="ru-RU" sz="1600" dirty="0">
                <a:solidFill>
                  <a:srgbClr val="6192A1"/>
                </a:solidFill>
              </a:rPr>
              <a:t>    услуг) на российском и международном </a:t>
            </a:r>
            <a:r>
              <a:rPr lang="ru-RU" sz="1600" dirty="0" smtClean="0">
                <a:solidFill>
                  <a:srgbClr val="6192A1"/>
                </a:solidFill>
              </a:rPr>
              <a:t>рынках</a:t>
            </a:r>
            <a:endParaRPr lang="ru-RU" sz="1600" dirty="0">
              <a:solidFill>
                <a:srgbClr val="6192A1"/>
              </a:solidFill>
            </a:endParaRPr>
          </a:p>
          <a:p>
            <a:endParaRPr lang="ru-RU" dirty="0">
              <a:solidFill>
                <a:srgbClr val="65ADA8"/>
              </a:solidFill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518984" y="2336088"/>
            <a:ext cx="32170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2257168" y="3256166"/>
            <a:ext cx="32095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687330" y="4148302"/>
            <a:ext cx="3136004" cy="0"/>
          </a:xfrm>
          <a:prstGeom prst="line">
            <a:avLst/>
          </a:prstGeom>
          <a:ln>
            <a:solidFill>
              <a:srgbClr val="65AD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1851842" y="63963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439902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8">
            <a:extLst>
              <a:ext uri="{FF2B5EF4-FFF2-40B4-BE49-F238E27FC236}">
                <a16:creationId xmlns="" xmlns:a16="http://schemas.microsoft.com/office/drawing/2014/main" id="{E7E81CD2-8740-4382-87EA-F3CBABC444D1}"/>
              </a:ext>
            </a:extLst>
          </p:cNvPr>
          <p:cNvSpPr/>
          <p:nvPr/>
        </p:nvSpPr>
        <p:spPr>
          <a:xfrm>
            <a:off x="7711581" y="2453464"/>
            <a:ext cx="953760" cy="938346"/>
          </a:xfrm>
          <a:prstGeom prst="ellipse">
            <a:avLst/>
          </a:prstGeom>
          <a:solidFill>
            <a:srgbClr val="595A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reeform 93">
            <a:extLst>
              <a:ext uri="{FF2B5EF4-FFF2-40B4-BE49-F238E27FC236}">
                <a16:creationId xmlns="" xmlns:a16="http://schemas.microsoft.com/office/drawing/2014/main" id="{C52ACD08-9360-4061-AAF3-EEF3F1D77F43}"/>
              </a:ext>
            </a:extLst>
          </p:cNvPr>
          <p:cNvSpPr>
            <a:spLocks noEditPoints="1"/>
          </p:cNvSpPr>
          <p:nvPr/>
        </p:nvSpPr>
        <p:spPr bwMode="auto">
          <a:xfrm>
            <a:off x="0" y="5214551"/>
            <a:ext cx="12192000" cy="1643449"/>
          </a:xfrm>
          <a:custGeom>
            <a:avLst/>
            <a:gdLst>
              <a:gd name="T0" fmla="*/ 6882 w 7680"/>
              <a:gd name="T1" fmla="*/ 416 h 1614"/>
              <a:gd name="T2" fmla="*/ 6114 w 7680"/>
              <a:gd name="T3" fmla="*/ 280 h 1614"/>
              <a:gd name="T4" fmla="*/ 5122 w 7680"/>
              <a:gd name="T5" fmla="*/ 208 h 1614"/>
              <a:gd name="T6" fmla="*/ 4058 w 7680"/>
              <a:gd name="T7" fmla="*/ 688 h 1614"/>
              <a:gd name="T8" fmla="*/ 3058 w 7680"/>
              <a:gd name="T9" fmla="*/ 128 h 1614"/>
              <a:gd name="T10" fmla="*/ 1882 w 7680"/>
              <a:gd name="T11" fmla="*/ 248 h 1614"/>
              <a:gd name="T12" fmla="*/ 546 w 7680"/>
              <a:gd name="T13" fmla="*/ 208 h 1614"/>
              <a:gd name="T14" fmla="*/ 200 w 7680"/>
              <a:gd name="T15" fmla="*/ 770 h 1614"/>
              <a:gd name="T16" fmla="*/ 7680 w 7680"/>
              <a:gd name="T17" fmla="*/ 684 h 1614"/>
              <a:gd name="T18" fmla="*/ 568 w 7680"/>
              <a:gd name="T19" fmla="*/ 770 h 1614"/>
              <a:gd name="T20" fmla="*/ 568 w 7680"/>
              <a:gd name="T21" fmla="*/ 590 h 1614"/>
              <a:gd name="T22" fmla="*/ 424 w 7680"/>
              <a:gd name="T23" fmla="*/ 470 h 1614"/>
              <a:gd name="T24" fmla="*/ 568 w 7680"/>
              <a:gd name="T25" fmla="*/ 370 h 1614"/>
              <a:gd name="T26" fmla="*/ 580 w 7680"/>
              <a:gd name="T27" fmla="*/ 590 h 1614"/>
              <a:gd name="T28" fmla="*/ 724 w 7680"/>
              <a:gd name="T29" fmla="*/ 470 h 1614"/>
              <a:gd name="T30" fmla="*/ 724 w 7680"/>
              <a:gd name="T31" fmla="*/ 290 h 1614"/>
              <a:gd name="T32" fmla="*/ 736 w 7680"/>
              <a:gd name="T33" fmla="*/ 670 h 1614"/>
              <a:gd name="T34" fmla="*/ 880 w 7680"/>
              <a:gd name="T35" fmla="*/ 570 h 1614"/>
              <a:gd name="T36" fmla="*/ 736 w 7680"/>
              <a:gd name="T37" fmla="*/ 290 h 1614"/>
              <a:gd name="T38" fmla="*/ 1840 w 7680"/>
              <a:gd name="T39" fmla="*/ 794 h 1614"/>
              <a:gd name="T40" fmla="*/ 1840 w 7680"/>
              <a:gd name="T41" fmla="*/ 599 h 1614"/>
              <a:gd name="T42" fmla="*/ 1576 w 7680"/>
              <a:gd name="T43" fmla="*/ 449 h 1614"/>
              <a:gd name="T44" fmla="*/ 1840 w 7680"/>
              <a:gd name="T45" fmla="*/ 334 h 1614"/>
              <a:gd name="T46" fmla="*/ 2060 w 7680"/>
              <a:gd name="T47" fmla="*/ 636 h 1614"/>
              <a:gd name="T48" fmla="*/ 2440 w 7680"/>
              <a:gd name="T49" fmla="*/ 512 h 1614"/>
              <a:gd name="T50" fmla="*/ 2440 w 7680"/>
              <a:gd name="T51" fmla="*/ 330 h 1614"/>
              <a:gd name="T52" fmla="*/ 2848 w 7680"/>
              <a:gd name="T53" fmla="*/ 662 h 1614"/>
              <a:gd name="T54" fmla="*/ 2928 w 7680"/>
              <a:gd name="T55" fmla="*/ 566 h 1614"/>
              <a:gd name="T56" fmla="*/ 2848 w 7680"/>
              <a:gd name="T57" fmla="*/ 294 h 1614"/>
              <a:gd name="T58" fmla="*/ 3036 w 7680"/>
              <a:gd name="T59" fmla="*/ 658 h 1614"/>
              <a:gd name="T60" fmla="*/ 3036 w 7680"/>
              <a:gd name="T61" fmla="*/ 482 h 1614"/>
              <a:gd name="T62" fmla="*/ 2956 w 7680"/>
              <a:gd name="T63" fmla="*/ 370 h 1614"/>
              <a:gd name="T64" fmla="*/ 3140 w 7680"/>
              <a:gd name="T65" fmla="*/ 754 h 1614"/>
              <a:gd name="T66" fmla="*/ 3060 w 7680"/>
              <a:gd name="T67" fmla="*/ 482 h 1614"/>
              <a:gd name="T68" fmla="*/ 3140 w 7680"/>
              <a:gd name="T69" fmla="*/ 370 h 1614"/>
              <a:gd name="T70" fmla="*/ 3244 w 7680"/>
              <a:gd name="T71" fmla="*/ 674 h 1614"/>
              <a:gd name="T72" fmla="*/ 3164 w 7680"/>
              <a:gd name="T73" fmla="*/ 562 h 1614"/>
              <a:gd name="T74" fmla="*/ 3244 w 7680"/>
              <a:gd name="T75" fmla="*/ 466 h 1614"/>
              <a:gd name="T76" fmla="*/ 3452 w 7680"/>
              <a:gd name="T77" fmla="*/ 270 h 1614"/>
              <a:gd name="T78" fmla="*/ 4368 w 7680"/>
              <a:gd name="T79" fmla="*/ 710 h 1614"/>
              <a:gd name="T80" fmla="*/ 4368 w 7680"/>
              <a:gd name="T81" fmla="*/ 530 h 1614"/>
              <a:gd name="T82" fmla="*/ 4224 w 7680"/>
              <a:gd name="T83" fmla="*/ 410 h 1614"/>
              <a:gd name="T84" fmla="*/ 4368 w 7680"/>
              <a:gd name="T85" fmla="*/ 310 h 1614"/>
              <a:gd name="T86" fmla="*/ 4380 w 7680"/>
              <a:gd name="T87" fmla="*/ 530 h 1614"/>
              <a:gd name="T88" fmla="*/ 4524 w 7680"/>
              <a:gd name="T89" fmla="*/ 410 h 1614"/>
              <a:gd name="T90" fmla="*/ 4524 w 7680"/>
              <a:gd name="T91" fmla="*/ 230 h 1614"/>
              <a:gd name="T92" fmla="*/ 4536 w 7680"/>
              <a:gd name="T93" fmla="*/ 610 h 1614"/>
              <a:gd name="T94" fmla="*/ 4680 w 7680"/>
              <a:gd name="T95" fmla="*/ 510 h 1614"/>
              <a:gd name="T96" fmla="*/ 4536 w 7680"/>
              <a:gd name="T97" fmla="*/ 230 h 1614"/>
              <a:gd name="T98" fmla="*/ 5364 w 7680"/>
              <a:gd name="T99" fmla="*/ 680 h 1614"/>
              <a:gd name="T100" fmla="*/ 5364 w 7680"/>
              <a:gd name="T101" fmla="*/ 498 h 1614"/>
              <a:gd name="T102" fmla="*/ 5144 w 7680"/>
              <a:gd name="T103" fmla="*/ 370 h 1614"/>
              <a:gd name="T104" fmla="*/ 5788 w 7680"/>
              <a:gd name="T105" fmla="*/ 830 h 1614"/>
              <a:gd name="T106" fmla="*/ 6016 w 7680"/>
              <a:gd name="T107" fmla="*/ 750 h 1614"/>
              <a:gd name="T108" fmla="*/ 6996 w 7680"/>
              <a:gd name="T109" fmla="*/ 830 h 1614"/>
              <a:gd name="T110" fmla="*/ 6996 w 7680"/>
              <a:gd name="T111" fmla="*/ 638 h 1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680" h="1614">
                <a:moveTo>
                  <a:pt x="7680" y="490"/>
                </a:moveTo>
                <a:cubicBezTo>
                  <a:pt x="7680" y="314"/>
                  <a:pt x="7680" y="314"/>
                  <a:pt x="7680" y="314"/>
                </a:cubicBezTo>
                <a:cubicBezTo>
                  <a:pt x="7354" y="320"/>
                  <a:pt x="7354" y="320"/>
                  <a:pt x="7354" y="320"/>
                </a:cubicBezTo>
                <a:cubicBezTo>
                  <a:pt x="7170" y="472"/>
                  <a:pt x="7170" y="472"/>
                  <a:pt x="7170" y="472"/>
                </a:cubicBezTo>
                <a:cubicBezTo>
                  <a:pt x="7170" y="632"/>
                  <a:pt x="7170" y="632"/>
                  <a:pt x="7170" y="632"/>
                </a:cubicBezTo>
                <a:cubicBezTo>
                  <a:pt x="7026" y="632"/>
                  <a:pt x="7026" y="632"/>
                  <a:pt x="7026" y="632"/>
                </a:cubicBezTo>
                <a:cubicBezTo>
                  <a:pt x="7026" y="520"/>
                  <a:pt x="7026" y="520"/>
                  <a:pt x="7026" y="520"/>
                </a:cubicBezTo>
                <a:cubicBezTo>
                  <a:pt x="7026" y="520"/>
                  <a:pt x="7038" y="420"/>
                  <a:pt x="6882" y="416"/>
                </a:cubicBezTo>
                <a:cubicBezTo>
                  <a:pt x="6726" y="412"/>
                  <a:pt x="6730" y="552"/>
                  <a:pt x="6730" y="552"/>
                </a:cubicBezTo>
                <a:cubicBezTo>
                  <a:pt x="6730" y="832"/>
                  <a:pt x="6730" y="832"/>
                  <a:pt x="6730" y="832"/>
                </a:cubicBezTo>
                <a:cubicBezTo>
                  <a:pt x="6610" y="832"/>
                  <a:pt x="6610" y="832"/>
                  <a:pt x="6610" y="832"/>
                </a:cubicBezTo>
                <a:cubicBezTo>
                  <a:pt x="6610" y="0"/>
                  <a:pt x="6610" y="0"/>
                  <a:pt x="6610" y="0"/>
                </a:cubicBezTo>
                <a:cubicBezTo>
                  <a:pt x="6418" y="0"/>
                  <a:pt x="6418" y="0"/>
                  <a:pt x="6418" y="0"/>
                </a:cubicBezTo>
                <a:cubicBezTo>
                  <a:pt x="6418" y="600"/>
                  <a:pt x="6418" y="600"/>
                  <a:pt x="6418" y="600"/>
                </a:cubicBezTo>
                <a:cubicBezTo>
                  <a:pt x="6274" y="280"/>
                  <a:pt x="6274" y="280"/>
                  <a:pt x="6274" y="280"/>
                </a:cubicBezTo>
                <a:cubicBezTo>
                  <a:pt x="6114" y="280"/>
                  <a:pt x="6114" y="280"/>
                  <a:pt x="6114" y="280"/>
                </a:cubicBezTo>
                <a:cubicBezTo>
                  <a:pt x="5978" y="624"/>
                  <a:pt x="5978" y="624"/>
                  <a:pt x="5978" y="624"/>
                </a:cubicBezTo>
                <a:cubicBezTo>
                  <a:pt x="5978" y="0"/>
                  <a:pt x="5978" y="0"/>
                  <a:pt x="5978" y="0"/>
                </a:cubicBezTo>
                <a:cubicBezTo>
                  <a:pt x="5786" y="0"/>
                  <a:pt x="5786" y="0"/>
                  <a:pt x="5786" y="0"/>
                </a:cubicBezTo>
                <a:cubicBezTo>
                  <a:pt x="5666" y="472"/>
                  <a:pt x="5666" y="472"/>
                  <a:pt x="5666" y="472"/>
                </a:cubicBezTo>
                <a:cubicBezTo>
                  <a:pt x="5666" y="832"/>
                  <a:pt x="5666" y="832"/>
                  <a:pt x="5666" y="832"/>
                </a:cubicBezTo>
                <a:cubicBezTo>
                  <a:pt x="5426" y="832"/>
                  <a:pt x="5426" y="832"/>
                  <a:pt x="5426" y="832"/>
                </a:cubicBezTo>
                <a:cubicBezTo>
                  <a:pt x="5426" y="208"/>
                  <a:pt x="5426" y="208"/>
                  <a:pt x="5426" y="208"/>
                </a:cubicBezTo>
                <a:cubicBezTo>
                  <a:pt x="5122" y="208"/>
                  <a:pt x="5122" y="208"/>
                  <a:pt x="5122" y="208"/>
                </a:cubicBezTo>
                <a:cubicBezTo>
                  <a:pt x="4874" y="416"/>
                  <a:pt x="4874" y="416"/>
                  <a:pt x="4874" y="416"/>
                </a:cubicBezTo>
                <a:cubicBezTo>
                  <a:pt x="4874" y="832"/>
                  <a:pt x="4874" y="832"/>
                  <a:pt x="4874" y="832"/>
                </a:cubicBezTo>
                <a:cubicBezTo>
                  <a:pt x="4730" y="832"/>
                  <a:pt x="4730" y="832"/>
                  <a:pt x="4730" y="832"/>
                </a:cubicBezTo>
                <a:cubicBezTo>
                  <a:pt x="4730" y="96"/>
                  <a:pt x="4730" y="96"/>
                  <a:pt x="4730" y="96"/>
                </a:cubicBezTo>
                <a:cubicBezTo>
                  <a:pt x="4162" y="96"/>
                  <a:pt x="4162" y="96"/>
                  <a:pt x="4162" y="96"/>
                </a:cubicBezTo>
                <a:cubicBezTo>
                  <a:pt x="4162" y="832"/>
                  <a:pt x="4162" y="832"/>
                  <a:pt x="4162" y="832"/>
                </a:cubicBezTo>
                <a:cubicBezTo>
                  <a:pt x="4058" y="832"/>
                  <a:pt x="4058" y="832"/>
                  <a:pt x="4058" y="832"/>
                </a:cubicBezTo>
                <a:cubicBezTo>
                  <a:pt x="4058" y="688"/>
                  <a:pt x="4058" y="688"/>
                  <a:pt x="4058" y="688"/>
                </a:cubicBezTo>
                <a:cubicBezTo>
                  <a:pt x="4058" y="688"/>
                  <a:pt x="4078" y="430"/>
                  <a:pt x="3804" y="430"/>
                </a:cubicBezTo>
                <a:cubicBezTo>
                  <a:pt x="3530" y="430"/>
                  <a:pt x="3530" y="704"/>
                  <a:pt x="3530" y="704"/>
                </a:cubicBezTo>
                <a:cubicBezTo>
                  <a:pt x="3530" y="240"/>
                  <a:pt x="3530" y="240"/>
                  <a:pt x="3530" y="240"/>
                </a:cubicBezTo>
                <a:cubicBezTo>
                  <a:pt x="3370" y="240"/>
                  <a:pt x="3370" y="240"/>
                  <a:pt x="3370" y="240"/>
                </a:cubicBezTo>
                <a:cubicBezTo>
                  <a:pt x="3370" y="592"/>
                  <a:pt x="3370" y="592"/>
                  <a:pt x="3370" y="592"/>
                </a:cubicBezTo>
                <a:cubicBezTo>
                  <a:pt x="3298" y="592"/>
                  <a:pt x="3298" y="592"/>
                  <a:pt x="3298" y="592"/>
                </a:cubicBezTo>
                <a:cubicBezTo>
                  <a:pt x="3298" y="288"/>
                  <a:pt x="3298" y="288"/>
                  <a:pt x="3298" y="288"/>
                </a:cubicBezTo>
                <a:cubicBezTo>
                  <a:pt x="3298" y="288"/>
                  <a:pt x="3286" y="128"/>
                  <a:pt x="3058" y="128"/>
                </a:cubicBezTo>
                <a:cubicBezTo>
                  <a:pt x="2830" y="128"/>
                  <a:pt x="2802" y="296"/>
                  <a:pt x="2802" y="296"/>
                </a:cubicBezTo>
                <a:cubicBezTo>
                  <a:pt x="2802" y="832"/>
                  <a:pt x="2802" y="832"/>
                  <a:pt x="2802" y="832"/>
                </a:cubicBezTo>
                <a:cubicBezTo>
                  <a:pt x="2498" y="640"/>
                  <a:pt x="2498" y="640"/>
                  <a:pt x="2498" y="640"/>
                </a:cubicBezTo>
                <a:cubicBezTo>
                  <a:pt x="2498" y="288"/>
                  <a:pt x="2498" y="288"/>
                  <a:pt x="2498" y="288"/>
                </a:cubicBezTo>
                <a:cubicBezTo>
                  <a:pt x="2010" y="288"/>
                  <a:pt x="2010" y="288"/>
                  <a:pt x="2010" y="288"/>
                </a:cubicBezTo>
                <a:cubicBezTo>
                  <a:pt x="2010" y="832"/>
                  <a:pt x="2010" y="832"/>
                  <a:pt x="2010" y="832"/>
                </a:cubicBezTo>
                <a:cubicBezTo>
                  <a:pt x="1882" y="832"/>
                  <a:pt x="1882" y="832"/>
                  <a:pt x="1882" y="832"/>
                </a:cubicBezTo>
                <a:cubicBezTo>
                  <a:pt x="1882" y="832"/>
                  <a:pt x="1874" y="468"/>
                  <a:pt x="1882" y="248"/>
                </a:cubicBezTo>
                <a:cubicBezTo>
                  <a:pt x="1890" y="28"/>
                  <a:pt x="1538" y="0"/>
                  <a:pt x="1538" y="0"/>
                </a:cubicBezTo>
                <a:cubicBezTo>
                  <a:pt x="1538" y="832"/>
                  <a:pt x="1538" y="832"/>
                  <a:pt x="1538" y="832"/>
                </a:cubicBezTo>
                <a:cubicBezTo>
                  <a:pt x="1378" y="624"/>
                  <a:pt x="1378" y="624"/>
                  <a:pt x="1378" y="624"/>
                </a:cubicBezTo>
                <a:cubicBezTo>
                  <a:pt x="1114" y="624"/>
                  <a:pt x="1114" y="624"/>
                  <a:pt x="1114" y="624"/>
                </a:cubicBezTo>
                <a:cubicBezTo>
                  <a:pt x="914" y="832"/>
                  <a:pt x="914" y="832"/>
                  <a:pt x="914" y="832"/>
                </a:cubicBezTo>
                <a:cubicBezTo>
                  <a:pt x="914" y="72"/>
                  <a:pt x="914" y="72"/>
                  <a:pt x="914" y="72"/>
                </a:cubicBezTo>
                <a:cubicBezTo>
                  <a:pt x="762" y="72"/>
                  <a:pt x="762" y="72"/>
                  <a:pt x="762" y="72"/>
                </a:cubicBezTo>
                <a:cubicBezTo>
                  <a:pt x="546" y="208"/>
                  <a:pt x="546" y="208"/>
                  <a:pt x="546" y="208"/>
                </a:cubicBezTo>
                <a:cubicBezTo>
                  <a:pt x="394" y="208"/>
                  <a:pt x="394" y="208"/>
                  <a:pt x="394" y="208"/>
                </a:cubicBezTo>
                <a:cubicBezTo>
                  <a:pt x="394" y="832"/>
                  <a:pt x="394" y="832"/>
                  <a:pt x="394" y="832"/>
                </a:cubicBezTo>
                <a:cubicBezTo>
                  <a:pt x="250" y="832"/>
                  <a:pt x="250" y="832"/>
                  <a:pt x="250" y="832"/>
                </a:cubicBezTo>
                <a:cubicBezTo>
                  <a:pt x="250" y="648"/>
                  <a:pt x="250" y="648"/>
                  <a:pt x="250" y="648"/>
                </a:cubicBezTo>
                <a:cubicBezTo>
                  <a:pt x="0" y="506"/>
                  <a:pt x="0" y="506"/>
                  <a:pt x="0" y="506"/>
                </a:cubicBezTo>
                <a:cubicBezTo>
                  <a:pt x="0" y="674"/>
                  <a:pt x="0" y="674"/>
                  <a:pt x="0" y="674"/>
                </a:cubicBezTo>
                <a:cubicBezTo>
                  <a:pt x="200" y="674"/>
                  <a:pt x="200" y="674"/>
                  <a:pt x="200" y="674"/>
                </a:cubicBezTo>
                <a:cubicBezTo>
                  <a:pt x="200" y="770"/>
                  <a:pt x="200" y="770"/>
                  <a:pt x="200" y="770"/>
                </a:cubicBezTo>
                <a:cubicBezTo>
                  <a:pt x="0" y="770"/>
                  <a:pt x="0" y="770"/>
                  <a:pt x="0" y="770"/>
                </a:cubicBezTo>
                <a:cubicBezTo>
                  <a:pt x="0" y="1614"/>
                  <a:pt x="0" y="1614"/>
                  <a:pt x="0" y="1614"/>
                </a:cubicBezTo>
                <a:cubicBezTo>
                  <a:pt x="7680" y="1614"/>
                  <a:pt x="7680" y="1614"/>
                  <a:pt x="7680" y="1614"/>
                </a:cubicBezTo>
                <a:cubicBezTo>
                  <a:pt x="7680" y="798"/>
                  <a:pt x="7680" y="798"/>
                  <a:pt x="7680" y="798"/>
                </a:cubicBezTo>
                <a:cubicBezTo>
                  <a:pt x="7300" y="798"/>
                  <a:pt x="7300" y="798"/>
                  <a:pt x="7300" y="798"/>
                </a:cubicBezTo>
                <a:cubicBezTo>
                  <a:pt x="7300" y="718"/>
                  <a:pt x="7300" y="718"/>
                  <a:pt x="7300" y="718"/>
                </a:cubicBezTo>
                <a:cubicBezTo>
                  <a:pt x="7680" y="718"/>
                  <a:pt x="7680" y="718"/>
                  <a:pt x="7680" y="718"/>
                </a:cubicBezTo>
                <a:cubicBezTo>
                  <a:pt x="7680" y="684"/>
                  <a:pt x="7680" y="684"/>
                  <a:pt x="7680" y="684"/>
                </a:cubicBezTo>
                <a:cubicBezTo>
                  <a:pt x="7300" y="684"/>
                  <a:pt x="7300" y="684"/>
                  <a:pt x="7300" y="684"/>
                </a:cubicBezTo>
                <a:cubicBezTo>
                  <a:pt x="7300" y="604"/>
                  <a:pt x="7300" y="604"/>
                  <a:pt x="7300" y="604"/>
                </a:cubicBezTo>
                <a:cubicBezTo>
                  <a:pt x="7680" y="604"/>
                  <a:pt x="7680" y="604"/>
                  <a:pt x="7680" y="604"/>
                </a:cubicBezTo>
                <a:cubicBezTo>
                  <a:pt x="7680" y="570"/>
                  <a:pt x="7680" y="570"/>
                  <a:pt x="7680" y="570"/>
                </a:cubicBezTo>
                <a:cubicBezTo>
                  <a:pt x="7300" y="570"/>
                  <a:pt x="7300" y="570"/>
                  <a:pt x="7300" y="570"/>
                </a:cubicBezTo>
                <a:cubicBezTo>
                  <a:pt x="7300" y="490"/>
                  <a:pt x="7300" y="490"/>
                  <a:pt x="7300" y="490"/>
                </a:cubicBezTo>
                <a:lnTo>
                  <a:pt x="7680" y="490"/>
                </a:lnTo>
                <a:close/>
                <a:moveTo>
                  <a:pt x="568" y="770"/>
                </a:moveTo>
                <a:cubicBezTo>
                  <a:pt x="424" y="770"/>
                  <a:pt x="424" y="770"/>
                  <a:pt x="424" y="770"/>
                </a:cubicBezTo>
                <a:cubicBezTo>
                  <a:pt x="424" y="690"/>
                  <a:pt x="424" y="690"/>
                  <a:pt x="424" y="690"/>
                </a:cubicBezTo>
                <a:cubicBezTo>
                  <a:pt x="568" y="690"/>
                  <a:pt x="568" y="690"/>
                  <a:pt x="568" y="690"/>
                </a:cubicBezTo>
                <a:lnTo>
                  <a:pt x="568" y="770"/>
                </a:lnTo>
                <a:close/>
                <a:moveTo>
                  <a:pt x="568" y="670"/>
                </a:moveTo>
                <a:cubicBezTo>
                  <a:pt x="424" y="670"/>
                  <a:pt x="424" y="670"/>
                  <a:pt x="424" y="670"/>
                </a:cubicBezTo>
                <a:cubicBezTo>
                  <a:pt x="424" y="590"/>
                  <a:pt x="424" y="590"/>
                  <a:pt x="424" y="590"/>
                </a:cubicBezTo>
                <a:cubicBezTo>
                  <a:pt x="568" y="590"/>
                  <a:pt x="568" y="590"/>
                  <a:pt x="568" y="590"/>
                </a:cubicBezTo>
                <a:lnTo>
                  <a:pt x="568" y="670"/>
                </a:lnTo>
                <a:close/>
                <a:moveTo>
                  <a:pt x="568" y="570"/>
                </a:moveTo>
                <a:cubicBezTo>
                  <a:pt x="424" y="570"/>
                  <a:pt x="424" y="570"/>
                  <a:pt x="424" y="570"/>
                </a:cubicBezTo>
                <a:cubicBezTo>
                  <a:pt x="424" y="490"/>
                  <a:pt x="424" y="490"/>
                  <a:pt x="424" y="490"/>
                </a:cubicBezTo>
                <a:cubicBezTo>
                  <a:pt x="568" y="490"/>
                  <a:pt x="568" y="490"/>
                  <a:pt x="568" y="490"/>
                </a:cubicBezTo>
                <a:lnTo>
                  <a:pt x="568" y="570"/>
                </a:lnTo>
                <a:close/>
                <a:moveTo>
                  <a:pt x="568" y="470"/>
                </a:moveTo>
                <a:cubicBezTo>
                  <a:pt x="424" y="470"/>
                  <a:pt x="424" y="470"/>
                  <a:pt x="424" y="470"/>
                </a:cubicBezTo>
                <a:cubicBezTo>
                  <a:pt x="424" y="390"/>
                  <a:pt x="424" y="390"/>
                  <a:pt x="424" y="390"/>
                </a:cubicBezTo>
                <a:cubicBezTo>
                  <a:pt x="568" y="390"/>
                  <a:pt x="568" y="390"/>
                  <a:pt x="568" y="390"/>
                </a:cubicBezTo>
                <a:lnTo>
                  <a:pt x="568" y="470"/>
                </a:lnTo>
                <a:close/>
                <a:moveTo>
                  <a:pt x="568" y="370"/>
                </a:moveTo>
                <a:cubicBezTo>
                  <a:pt x="424" y="370"/>
                  <a:pt x="424" y="370"/>
                  <a:pt x="424" y="370"/>
                </a:cubicBezTo>
                <a:cubicBezTo>
                  <a:pt x="424" y="290"/>
                  <a:pt x="424" y="290"/>
                  <a:pt x="424" y="290"/>
                </a:cubicBezTo>
                <a:cubicBezTo>
                  <a:pt x="568" y="290"/>
                  <a:pt x="568" y="290"/>
                  <a:pt x="568" y="290"/>
                </a:cubicBezTo>
                <a:lnTo>
                  <a:pt x="568" y="370"/>
                </a:lnTo>
                <a:close/>
                <a:moveTo>
                  <a:pt x="724" y="770"/>
                </a:moveTo>
                <a:cubicBezTo>
                  <a:pt x="580" y="770"/>
                  <a:pt x="580" y="770"/>
                  <a:pt x="580" y="770"/>
                </a:cubicBezTo>
                <a:cubicBezTo>
                  <a:pt x="580" y="690"/>
                  <a:pt x="580" y="690"/>
                  <a:pt x="580" y="690"/>
                </a:cubicBezTo>
                <a:cubicBezTo>
                  <a:pt x="724" y="690"/>
                  <a:pt x="724" y="690"/>
                  <a:pt x="724" y="690"/>
                </a:cubicBezTo>
                <a:lnTo>
                  <a:pt x="724" y="770"/>
                </a:lnTo>
                <a:close/>
                <a:moveTo>
                  <a:pt x="724" y="670"/>
                </a:moveTo>
                <a:cubicBezTo>
                  <a:pt x="580" y="670"/>
                  <a:pt x="580" y="670"/>
                  <a:pt x="580" y="670"/>
                </a:cubicBezTo>
                <a:cubicBezTo>
                  <a:pt x="580" y="590"/>
                  <a:pt x="580" y="590"/>
                  <a:pt x="580" y="590"/>
                </a:cubicBezTo>
                <a:cubicBezTo>
                  <a:pt x="724" y="590"/>
                  <a:pt x="724" y="590"/>
                  <a:pt x="724" y="590"/>
                </a:cubicBezTo>
                <a:lnTo>
                  <a:pt x="724" y="670"/>
                </a:lnTo>
                <a:close/>
                <a:moveTo>
                  <a:pt x="724" y="570"/>
                </a:moveTo>
                <a:cubicBezTo>
                  <a:pt x="580" y="570"/>
                  <a:pt x="580" y="570"/>
                  <a:pt x="580" y="570"/>
                </a:cubicBezTo>
                <a:cubicBezTo>
                  <a:pt x="580" y="490"/>
                  <a:pt x="580" y="490"/>
                  <a:pt x="580" y="490"/>
                </a:cubicBezTo>
                <a:cubicBezTo>
                  <a:pt x="724" y="490"/>
                  <a:pt x="724" y="490"/>
                  <a:pt x="724" y="490"/>
                </a:cubicBezTo>
                <a:lnTo>
                  <a:pt x="724" y="570"/>
                </a:lnTo>
                <a:close/>
                <a:moveTo>
                  <a:pt x="724" y="470"/>
                </a:moveTo>
                <a:cubicBezTo>
                  <a:pt x="580" y="470"/>
                  <a:pt x="580" y="470"/>
                  <a:pt x="580" y="470"/>
                </a:cubicBezTo>
                <a:cubicBezTo>
                  <a:pt x="580" y="390"/>
                  <a:pt x="580" y="390"/>
                  <a:pt x="580" y="390"/>
                </a:cubicBezTo>
                <a:cubicBezTo>
                  <a:pt x="724" y="390"/>
                  <a:pt x="724" y="390"/>
                  <a:pt x="724" y="390"/>
                </a:cubicBezTo>
                <a:lnTo>
                  <a:pt x="724" y="470"/>
                </a:lnTo>
                <a:close/>
                <a:moveTo>
                  <a:pt x="724" y="370"/>
                </a:moveTo>
                <a:cubicBezTo>
                  <a:pt x="580" y="370"/>
                  <a:pt x="580" y="370"/>
                  <a:pt x="580" y="370"/>
                </a:cubicBezTo>
                <a:cubicBezTo>
                  <a:pt x="580" y="290"/>
                  <a:pt x="580" y="290"/>
                  <a:pt x="580" y="290"/>
                </a:cubicBezTo>
                <a:cubicBezTo>
                  <a:pt x="724" y="290"/>
                  <a:pt x="724" y="290"/>
                  <a:pt x="724" y="290"/>
                </a:cubicBezTo>
                <a:lnTo>
                  <a:pt x="724" y="370"/>
                </a:lnTo>
                <a:close/>
                <a:moveTo>
                  <a:pt x="880" y="770"/>
                </a:moveTo>
                <a:cubicBezTo>
                  <a:pt x="736" y="770"/>
                  <a:pt x="736" y="770"/>
                  <a:pt x="736" y="770"/>
                </a:cubicBezTo>
                <a:cubicBezTo>
                  <a:pt x="736" y="690"/>
                  <a:pt x="736" y="690"/>
                  <a:pt x="736" y="690"/>
                </a:cubicBezTo>
                <a:cubicBezTo>
                  <a:pt x="880" y="690"/>
                  <a:pt x="880" y="690"/>
                  <a:pt x="880" y="690"/>
                </a:cubicBezTo>
                <a:lnTo>
                  <a:pt x="880" y="770"/>
                </a:lnTo>
                <a:close/>
                <a:moveTo>
                  <a:pt x="880" y="670"/>
                </a:moveTo>
                <a:cubicBezTo>
                  <a:pt x="736" y="670"/>
                  <a:pt x="736" y="670"/>
                  <a:pt x="736" y="670"/>
                </a:cubicBezTo>
                <a:cubicBezTo>
                  <a:pt x="736" y="590"/>
                  <a:pt x="736" y="590"/>
                  <a:pt x="736" y="590"/>
                </a:cubicBezTo>
                <a:cubicBezTo>
                  <a:pt x="880" y="590"/>
                  <a:pt x="880" y="590"/>
                  <a:pt x="880" y="590"/>
                </a:cubicBezTo>
                <a:lnTo>
                  <a:pt x="880" y="670"/>
                </a:lnTo>
                <a:close/>
                <a:moveTo>
                  <a:pt x="880" y="570"/>
                </a:moveTo>
                <a:cubicBezTo>
                  <a:pt x="736" y="570"/>
                  <a:pt x="736" y="570"/>
                  <a:pt x="736" y="570"/>
                </a:cubicBezTo>
                <a:cubicBezTo>
                  <a:pt x="736" y="490"/>
                  <a:pt x="736" y="490"/>
                  <a:pt x="736" y="490"/>
                </a:cubicBezTo>
                <a:cubicBezTo>
                  <a:pt x="880" y="490"/>
                  <a:pt x="880" y="490"/>
                  <a:pt x="880" y="490"/>
                </a:cubicBezTo>
                <a:lnTo>
                  <a:pt x="880" y="570"/>
                </a:lnTo>
                <a:close/>
                <a:moveTo>
                  <a:pt x="880" y="470"/>
                </a:moveTo>
                <a:cubicBezTo>
                  <a:pt x="736" y="470"/>
                  <a:pt x="736" y="470"/>
                  <a:pt x="736" y="470"/>
                </a:cubicBezTo>
                <a:cubicBezTo>
                  <a:pt x="736" y="390"/>
                  <a:pt x="736" y="390"/>
                  <a:pt x="736" y="390"/>
                </a:cubicBezTo>
                <a:cubicBezTo>
                  <a:pt x="880" y="390"/>
                  <a:pt x="880" y="390"/>
                  <a:pt x="880" y="390"/>
                </a:cubicBezTo>
                <a:lnTo>
                  <a:pt x="880" y="470"/>
                </a:lnTo>
                <a:close/>
                <a:moveTo>
                  <a:pt x="880" y="370"/>
                </a:moveTo>
                <a:cubicBezTo>
                  <a:pt x="736" y="370"/>
                  <a:pt x="736" y="370"/>
                  <a:pt x="736" y="370"/>
                </a:cubicBezTo>
                <a:cubicBezTo>
                  <a:pt x="736" y="290"/>
                  <a:pt x="736" y="290"/>
                  <a:pt x="736" y="290"/>
                </a:cubicBezTo>
                <a:cubicBezTo>
                  <a:pt x="880" y="290"/>
                  <a:pt x="880" y="290"/>
                  <a:pt x="880" y="290"/>
                </a:cubicBezTo>
                <a:lnTo>
                  <a:pt x="880" y="370"/>
                </a:lnTo>
                <a:close/>
                <a:moveTo>
                  <a:pt x="1228" y="818"/>
                </a:moveTo>
                <a:cubicBezTo>
                  <a:pt x="1193" y="818"/>
                  <a:pt x="1164" y="789"/>
                  <a:pt x="1164" y="754"/>
                </a:cubicBezTo>
                <a:cubicBezTo>
                  <a:pt x="1164" y="719"/>
                  <a:pt x="1193" y="690"/>
                  <a:pt x="1228" y="690"/>
                </a:cubicBezTo>
                <a:cubicBezTo>
                  <a:pt x="1263" y="690"/>
                  <a:pt x="1292" y="719"/>
                  <a:pt x="1292" y="754"/>
                </a:cubicBezTo>
                <a:cubicBezTo>
                  <a:pt x="1292" y="789"/>
                  <a:pt x="1263" y="818"/>
                  <a:pt x="1228" y="818"/>
                </a:cubicBezTo>
                <a:close/>
                <a:moveTo>
                  <a:pt x="1840" y="794"/>
                </a:moveTo>
                <a:cubicBezTo>
                  <a:pt x="1576" y="794"/>
                  <a:pt x="1576" y="794"/>
                  <a:pt x="1576" y="794"/>
                </a:cubicBezTo>
                <a:cubicBezTo>
                  <a:pt x="1576" y="714"/>
                  <a:pt x="1576" y="714"/>
                  <a:pt x="1576" y="714"/>
                </a:cubicBezTo>
                <a:cubicBezTo>
                  <a:pt x="1840" y="714"/>
                  <a:pt x="1840" y="714"/>
                  <a:pt x="1840" y="714"/>
                </a:cubicBezTo>
                <a:lnTo>
                  <a:pt x="1840" y="794"/>
                </a:lnTo>
                <a:close/>
                <a:moveTo>
                  <a:pt x="1840" y="679"/>
                </a:moveTo>
                <a:cubicBezTo>
                  <a:pt x="1576" y="679"/>
                  <a:pt x="1576" y="679"/>
                  <a:pt x="1576" y="679"/>
                </a:cubicBezTo>
                <a:cubicBezTo>
                  <a:pt x="1576" y="599"/>
                  <a:pt x="1576" y="599"/>
                  <a:pt x="1576" y="599"/>
                </a:cubicBezTo>
                <a:cubicBezTo>
                  <a:pt x="1840" y="599"/>
                  <a:pt x="1840" y="599"/>
                  <a:pt x="1840" y="599"/>
                </a:cubicBezTo>
                <a:lnTo>
                  <a:pt x="1840" y="679"/>
                </a:lnTo>
                <a:close/>
                <a:moveTo>
                  <a:pt x="1840" y="564"/>
                </a:moveTo>
                <a:cubicBezTo>
                  <a:pt x="1576" y="564"/>
                  <a:pt x="1576" y="564"/>
                  <a:pt x="1576" y="564"/>
                </a:cubicBezTo>
                <a:cubicBezTo>
                  <a:pt x="1576" y="484"/>
                  <a:pt x="1576" y="484"/>
                  <a:pt x="1576" y="484"/>
                </a:cubicBezTo>
                <a:cubicBezTo>
                  <a:pt x="1840" y="484"/>
                  <a:pt x="1840" y="484"/>
                  <a:pt x="1840" y="484"/>
                </a:cubicBezTo>
                <a:lnTo>
                  <a:pt x="1840" y="564"/>
                </a:lnTo>
                <a:close/>
                <a:moveTo>
                  <a:pt x="1840" y="449"/>
                </a:moveTo>
                <a:cubicBezTo>
                  <a:pt x="1576" y="449"/>
                  <a:pt x="1576" y="449"/>
                  <a:pt x="1576" y="449"/>
                </a:cubicBezTo>
                <a:cubicBezTo>
                  <a:pt x="1576" y="369"/>
                  <a:pt x="1576" y="369"/>
                  <a:pt x="1576" y="369"/>
                </a:cubicBezTo>
                <a:cubicBezTo>
                  <a:pt x="1840" y="369"/>
                  <a:pt x="1840" y="369"/>
                  <a:pt x="1840" y="369"/>
                </a:cubicBezTo>
                <a:lnTo>
                  <a:pt x="1840" y="449"/>
                </a:lnTo>
                <a:close/>
                <a:moveTo>
                  <a:pt x="1840" y="334"/>
                </a:moveTo>
                <a:cubicBezTo>
                  <a:pt x="1576" y="334"/>
                  <a:pt x="1576" y="334"/>
                  <a:pt x="1576" y="334"/>
                </a:cubicBezTo>
                <a:cubicBezTo>
                  <a:pt x="1576" y="254"/>
                  <a:pt x="1576" y="254"/>
                  <a:pt x="1576" y="254"/>
                </a:cubicBezTo>
                <a:cubicBezTo>
                  <a:pt x="1840" y="254"/>
                  <a:pt x="1840" y="254"/>
                  <a:pt x="1840" y="254"/>
                </a:cubicBezTo>
                <a:lnTo>
                  <a:pt x="1840" y="334"/>
                </a:lnTo>
                <a:close/>
                <a:moveTo>
                  <a:pt x="2440" y="818"/>
                </a:moveTo>
                <a:cubicBezTo>
                  <a:pt x="2060" y="818"/>
                  <a:pt x="2060" y="818"/>
                  <a:pt x="2060" y="818"/>
                </a:cubicBezTo>
                <a:cubicBezTo>
                  <a:pt x="2060" y="738"/>
                  <a:pt x="2060" y="738"/>
                  <a:pt x="2060" y="738"/>
                </a:cubicBezTo>
                <a:cubicBezTo>
                  <a:pt x="2440" y="738"/>
                  <a:pt x="2440" y="738"/>
                  <a:pt x="2440" y="738"/>
                </a:cubicBezTo>
                <a:lnTo>
                  <a:pt x="2440" y="818"/>
                </a:lnTo>
                <a:close/>
                <a:moveTo>
                  <a:pt x="2440" y="716"/>
                </a:moveTo>
                <a:cubicBezTo>
                  <a:pt x="2060" y="716"/>
                  <a:pt x="2060" y="716"/>
                  <a:pt x="2060" y="716"/>
                </a:cubicBezTo>
                <a:cubicBezTo>
                  <a:pt x="2060" y="636"/>
                  <a:pt x="2060" y="636"/>
                  <a:pt x="2060" y="636"/>
                </a:cubicBezTo>
                <a:cubicBezTo>
                  <a:pt x="2440" y="636"/>
                  <a:pt x="2440" y="636"/>
                  <a:pt x="2440" y="636"/>
                </a:cubicBezTo>
                <a:lnTo>
                  <a:pt x="2440" y="716"/>
                </a:lnTo>
                <a:close/>
                <a:moveTo>
                  <a:pt x="2440" y="614"/>
                </a:moveTo>
                <a:cubicBezTo>
                  <a:pt x="2060" y="614"/>
                  <a:pt x="2060" y="614"/>
                  <a:pt x="2060" y="614"/>
                </a:cubicBezTo>
                <a:cubicBezTo>
                  <a:pt x="2060" y="534"/>
                  <a:pt x="2060" y="534"/>
                  <a:pt x="2060" y="534"/>
                </a:cubicBezTo>
                <a:cubicBezTo>
                  <a:pt x="2440" y="534"/>
                  <a:pt x="2440" y="534"/>
                  <a:pt x="2440" y="534"/>
                </a:cubicBezTo>
                <a:lnTo>
                  <a:pt x="2440" y="614"/>
                </a:lnTo>
                <a:close/>
                <a:moveTo>
                  <a:pt x="2440" y="512"/>
                </a:moveTo>
                <a:cubicBezTo>
                  <a:pt x="2060" y="512"/>
                  <a:pt x="2060" y="512"/>
                  <a:pt x="2060" y="512"/>
                </a:cubicBezTo>
                <a:cubicBezTo>
                  <a:pt x="2060" y="432"/>
                  <a:pt x="2060" y="432"/>
                  <a:pt x="2060" y="432"/>
                </a:cubicBezTo>
                <a:cubicBezTo>
                  <a:pt x="2440" y="432"/>
                  <a:pt x="2440" y="432"/>
                  <a:pt x="2440" y="432"/>
                </a:cubicBezTo>
                <a:lnTo>
                  <a:pt x="2440" y="512"/>
                </a:lnTo>
                <a:close/>
                <a:moveTo>
                  <a:pt x="2440" y="410"/>
                </a:moveTo>
                <a:cubicBezTo>
                  <a:pt x="2060" y="410"/>
                  <a:pt x="2060" y="410"/>
                  <a:pt x="2060" y="410"/>
                </a:cubicBezTo>
                <a:cubicBezTo>
                  <a:pt x="2060" y="330"/>
                  <a:pt x="2060" y="330"/>
                  <a:pt x="2060" y="330"/>
                </a:cubicBezTo>
                <a:cubicBezTo>
                  <a:pt x="2440" y="330"/>
                  <a:pt x="2440" y="330"/>
                  <a:pt x="2440" y="330"/>
                </a:cubicBezTo>
                <a:lnTo>
                  <a:pt x="2440" y="410"/>
                </a:lnTo>
                <a:close/>
                <a:moveTo>
                  <a:pt x="2928" y="758"/>
                </a:moveTo>
                <a:cubicBezTo>
                  <a:pt x="2848" y="758"/>
                  <a:pt x="2848" y="758"/>
                  <a:pt x="2848" y="758"/>
                </a:cubicBezTo>
                <a:cubicBezTo>
                  <a:pt x="2848" y="678"/>
                  <a:pt x="2848" y="678"/>
                  <a:pt x="2848" y="678"/>
                </a:cubicBezTo>
                <a:cubicBezTo>
                  <a:pt x="2928" y="678"/>
                  <a:pt x="2928" y="678"/>
                  <a:pt x="2928" y="678"/>
                </a:cubicBezTo>
                <a:lnTo>
                  <a:pt x="2928" y="758"/>
                </a:lnTo>
                <a:close/>
                <a:moveTo>
                  <a:pt x="2928" y="662"/>
                </a:moveTo>
                <a:cubicBezTo>
                  <a:pt x="2848" y="662"/>
                  <a:pt x="2848" y="662"/>
                  <a:pt x="2848" y="662"/>
                </a:cubicBezTo>
                <a:cubicBezTo>
                  <a:pt x="2848" y="582"/>
                  <a:pt x="2848" y="582"/>
                  <a:pt x="2848" y="582"/>
                </a:cubicBezTo>
                <a:cubicBezTo>
                  <a:pt x="2928" y="582"/>
                  <a:pt x="2928" y="582"/>
                  <a:pt x="2928" y="582"/>
                </a:cubicBezTo>
                <a:lnTo>
                  <a:pt x="2928" y="662"/>
                </a:lnTo>
                <a:close/>
                <a:moveTo>
                  <a:pt x="2928" y="566"/>
                </a:moveTo>
                <a:cubicBezTo>
                  <a:pt x="2848" y="566"/>
                  <a:pt x="2848" y="566"/>
                  <a:pt x="2848" y="566"/>
                </a:cubicBezTo>
                <a:cubicBezTo>
                  <a:pt x="2848" y="486"/>
                  <a:pt x="2848" y="486"/>
                  <a:pt x="2848" y="486"/>
                </a:cubicBezTo>
                <a:cubicBezTo>
                  <a:pt x="2928" y="486"/>
                  <a:pt x="2928" y="486"/>
                  <a:pt x="2928" y="486"/>
                </a:cubicBezTo>
                <a:lnTo>
                  <a:pt x="2928" y="566"/>
                </a:lnTo>
                <a:close/>
                <a:moveTo>
                  <a:pt x="2928" y="470"/>
                </a:moveTo>
                <a:cubicBezTo>
                  <a:pt x="2848" y="470"/>
                  <a:pt x="2848" y="470"/>
                  <a:pt x="2848" y="470"/>
                </a:cubicBezTo>
                <a:cubicBezTo>
                  <a:pt x="2848" y="390"/>
                  <a:pt x="2848" y="390"/>
                  <a:pt x="2848" y="390"/>
                </a:cubicBezTo>
                <a:cubicBezTo>
                  <a:pt x="2928" y="390"/>
                  <a:pt x="2928" y="390"/>
                  <a:pt x="2928" y="390"/>
                </a:cubicBezTo>
                <a:lnTo>
                  <a:pt x="2928" y="470"/>
                </a:lnTo>
                <a:close/>
                <a:moveTo>
                  <a:pt x="2928" y="374"/>
                </a:moveTo>
                <a:cubicBezTo>
                  <a:pt x="2848" y="374"/>
                  <a:pt x="2848" y="374"/>
                  <a:pt x="2848" y="374"/>
                </a:cubicBezTo>
                <a:cubicBezTo>
                  <a:pt x="2848" y="294"/>
                  <a:pt x="2848" y="294"/>
                  <a:pt x="2848" y="294"/>
                </a:cubicBezTo>
                <a:cubicBezTo>
                  <a:pt x="2928" y="294"/>
                  <a:pt x="2928" y="294"/>
                  <a:pt x="2928" y="294"/>
                </a:cubicBezTo>
                <a:lnTo>
                  <a:pt x="2928" y="374"/>
                </a:lnTo>
                <a:close/>
                <a:moveTo>
                  <a:pt x="3036" y="754"/>
                </a:moveTo>
                <a:cubicBezTo>
                  <a:pt x="2956" y="754"/>
                  <a:pt x="2956" y="754"/>
                  <a:pt x="2956" y="754"/>
                </a:cubicBezTo>
                <a:cubicBezTo>
                  <a:pt x="2956" y="674"/>
                  <a:pt x="2956" y="674"/>
                  <a:pt x="2956" y="674"/>
                </a:cubicBezTo>
                <a:cubicBezTo>
                  <a:pt x="3036" y="674"/>
                  <a:pt x="3036" y="674"/>
                  <a:pt x="3036" y="674"/>
                </a:cubicBezTo>
                <a:lnTo>
                  <a:pt x="3036" y="754"/>
                </a:lnTo>
                <a:close/>
                <a:moveTo>
                  <a:pt x="3036" y="658"/>
                </a:moveTo>
                <a:cubicBezTo>
                  <a:pt x="2956" y="658"/>
                  <a:pt x="2956" y="658"/>
                  <a:pt x="2956" y="658"/>
                </a:cubicBezTo>
                <a:cubicBezTo>
                  <a:pt x="2956" y="578"/>
                  <a:pt x="2956" y="578"/>
                  <a:pt x="2956" y="578"/>
                </a:cubicBezTo>
                <a:cubicBezTo>
                  <a:pt x="3036" y="578"/>
                  <a:pt x="3036" y="578"/>
                  <a:pt x="3036" y="578"/>
                </a:cubicBezTo>
                <a:lnTo>
                  <a:pt x="3036" y="658"/>
                </a:lnTo>
                <a:close/>
                <a:moveTo>
                  <a:pt x="3036" y="562"/>
                </a:moveTo>
                <a:cubicBezTo>
                  <a:pt x="2956" y="562"/>
                  <a:pt x="2956" y="562"/>
                  <a:pt x="2956" y="562"/>
                </a:cubicBezTo>
                <a:cubicBezTo>
                  <a:pt x="2956" y="482"/>
                  <a:pt x="2956" y="482"/>
                  <a:pt x="2956" y="482"/>
                </a:cubicBezTo>
                <a:cubicBezTo>
                  <a:pt x="3036" y="482"/>
                  <a:pt x="3036" y="482"/>
                  <a:pt x="3036" y="482"/>
                </a:cubicBezTo>
                <a:lnTo>
                  <a:pt x="3036" y="562"/>
                </a:lnTo>
                <a:close/>
                <a:moveTo>
                  <a:pt x="3036" y="466"/>
                </a:moveTo>
                <a:cubicBezTo>
                  <a:pt x="2956" y="466"/>
                  <a:pt x="2956" y="466"/>
                  <a:pt x="2956" y="466"/>
                </a:cubicBezTo>
                <a:cubicBezTo>
                  <a:pt x="2956" y="386"/>
                  <a:pt x="2956" y="386"/>
                  <a:pt x="2956" y="386"/>
                </a:cubicBezTo>
                <a:cubicBezTo>
                  <a:pt x="3036" y="386"/>
                  <a:pt x="3036" y="386"/>
                  <a:pt x="3036" y="386"/>
                </a:cubicBezTo>
                <a:lnTo>
                  <a:pt x="3036" y="466"/>
                </a:lnTo>
                <a:close/>
                <a:moveTo>
                  <a:pt x="3036" y="370"/>
                </a:moveTo>
                <a:cubicBezTo>
                  <a:pt x="2956" y="370"/>
                  <a:pt x="2956" y="370"/>
                  <a:pt x="2956" y="370"/>
                </a:cubicBezTo>
                <a:cubicBezTo>
                  <a:pt x="2956" y="290"/>
                  <a:pt x="2956" y="290"/>
                  <a:pt x="2956" y="290"/>
                </a:cubicBezTo>
                <a:cubicBezTo>
                  <a:pt x="3036" y="290"/>
                  <a:pt x="3036" y="290"/>
                  <a:pt x="3036" y="290"/>
                </a:cubicBezTo>
                <a:lnTo>
                  <a:pt x="3036" y="370"/>
                </a:lnTo>
                <a:close/>
                <a:moveTo>
                  <a:pt x="3140" y="754"/>
                </a:moveTo>
                <a:cubicBezTo>
                  <a:pt x="3060" y="754"/>
                  <a:pt x="3060" y="754"/>
                  <a:pt x="3060" y="754"/>
                </a:cubicBezTo>
                <a:cubicBezTo>
                  <a:pt x="3060" y="674"/>
                  <a:pt x="3060" y="674"/>
                  <a:pt x="3060" y="674"/>
                </a:cubicBezTo>
                <a:cubicBezTo>
                  <a:pt x="3140" y="674"/>
                  <a:pt x="3140" y="674"/>
                  <a:pt x="3140" y="674"/>
                </a:cubicBezTo>
                <a:lnTo>
                  <a:pt x="3140" y="754"/>
                </a:lnTo>
                <a:close/>
                <a:moveTo>
                  <a:pt x="3140" y="658"/>
                </a:moveTo>
                <a:cubicBezTo>
                  <a:pt x="3060" y="658"/>
                  <a:pt x="3060" y="658"/>
                  <a:pt x="3060" y="658"/>
                </a:cubicBezTo>
                <a:cubicBezTo>
                  <a:pt x="3060" y="578"/>
                  <a:pt x="3060" y="578"/>
                  <a:pt x="3060" y="578"/>
                </a:cubicBezTo>
                <a:cubicBezTo>
                  <a:pt x="3140" y="578"/>
                  <a:pt x="3140" y="578"/>
                  <a:pt x="3140" y="578"/>
                </a:cubicBezTo>
                <a:lnTo>
                  <a:pt x="3140" y="658"/>
                </a:lnTo>
                <a:close/>
                <a:moveTo>
                  <a:pt x="3140" y="562"/>
                </a:moveTo>
                <a:cubicBezTo>
                  <a:pt x="3060" y="562"/>
                  <a:pt x="3060" y="562"/>
                  <a:pt x="3060" y="562"/>
                </a:cubicBezTo>
                <a:cubicBezTo>
                  <a:pt x="3060" y="482"/>
                  <a:pt x="3060" y="482"/>
                  <a:pt x="3060" y="482"/>
                </a:cubicBezTo>
                <a:cubicBezTo>
                  <a:pt x="3140" y="482"/>
                  <a:pt x="3140" y="482"/>
                  <a:pt x="3140" y="482"/>
                </a:cubicBezTo>
                <a:lnTo>
                  <a:pt x="3140" y="562"/>
                </a:lnTo>
                <a:close/>
                <a:moveTo>
                  <a:pt x="3140" y="466"/>
                </a:moveTo>
                <a:cubicBezTo>
                  <a:pt x="3060" y="466"/>
                  <a:pt x="3060" y="466"/>
                  <a:pt x="3060" y="466"/>
                </a:cubicBezTo>
                <a:cubicBezTo>
                  <a:pt x="3060" y="386"/>
                  <a:pt x="3060" y="386"/>
                  <a:pt x="3060" y="386"/>
                </a:cubicBezTo>
                <a:cubicBezTo>
                  <a:pt x="3140" y="386"/>
                  <a:pt x="3140" y="386"/>
                  <a:pt x="3140" y="386"/>
                </a:cubicBezTo>
                <a:lnTo>
                  <a:pt x="3140" y="466"/>
                </a:lnTo>
                <a:close/>
                <a:moveTo>
                  <a:pt x="3140" y="370"/>
                </a:moveTo>
                <a:cubicBezTo>
                  <a:pt x="3060" y="370"/>
                  <a:pt x="3060" y="370"/>
                  <a:pt x="3060" y="370"/>
                </a:cubicBezTo>
                <a:cubicBezTo>
                  <a:pt x="3060" y="290"/>
                  <a:pt x="3060" y="290"/>
                  <a:pt x="3060" y="290"/>
                </a:cubicBezTo>
                <a:cubicBezTo>
                  <a:pt x="3140" y="290"/>
                  <a:pt x="3140" y="290"/>
                  <a:pt x="3140" y="290"/>
                </a:cubicBezTo>
                <a:lnTo>
                  <a:pt x="3140" y="370"/>
                </a:lnTo>
                <a:close/>
                <a:moveTo>
                  <a:pt x="3244" y="754"/>
                </a:moveTo>
                <a:cubicBezTo>
                  <a:pt x="3164" y="754"/>
                  <a:pt x="3164" y="754"/>
                  <a:pt x="3164" y="754"/>
                </a:cubicBezTo>
                <a:cubicBezTo>
                  <a:pt x="3164" y="674"/>
                  <a:pt x="3164" y="674"/>
                  <a:pt x="3164" y="674"/>
                </a:cubicBezTo>
                <a:cubicBezTo>
                  <a:pt x="3244" y="674"/>
                  <a:pt x="3244" y="674"/>
                  <a:pt x="3244" y="674"/>
                </a:cubicBezTo>
                <a:lnTo>
                  <a:pt x="3244" y="754"/>
                </a:lnTo>
                <a:close/>
                <a:moveTo>
                  <a:pt x="3244" y="658"/>
                </a:moveTo>
                <a:cubicBezTo>
                  <a:pt x="3164" y="658"/>
                  <a:pt x="3164" y="658"/>
                  <a:pt x="3164" y="658"/>
                </a:cubicBezTo>
                <a:cubicBezTo>
                  <a:pt x="3164" y="578"/>
                  <a:pt x="3164" y="578"/>
                  <a:pt x="3164" y="578"/>
                </a:cubicBezTo>
                <a:cubicBezTo>
                  <a:pt x="3244" y="578"/>
                  <a:pt x="3244" y="578"/>
                  <a:pt x="3244" y="578"/>
                </a:cubicBezTo>
                <a:lnTo>
                  <a:pt x="3244" y="658"/>
                </a:lnTo>
                <a:close/>
                <a:moveTo>
                  <a:pt x="3244" y="562"/>
                </a:moveTo>
                <a:cubicBezTo>
                  <a:pt x="3164" y="562"/>
                  <a:pt x="3164" y="562"/>
                  <a:pt x="3164" y="562"/>
                </a:cubicBezTo>
                <a:cubicBezTo>
                  <a:pt x="3164" y="482"/>
                  <a:pt x="3164" y="482"/>
                  <a:pt x="3164" y="482"/>
                </a:cubicBezTo>
                <a:cubicBezTo>
                  <a:pt x="3244" y="482"/>
                  <a:pt x="3244" y="482"/>
                  <a:pt x="3244" y="482"/>
                </a:cubicBezTo>
                <a:lnTo>
                  <a:pt x="3244" y="562"/>
                </a:lnTo>
                <a:close/>
                <a:moveTo>
                  <a:pt x="3244" y="466"/>
                </a:moveTo>
                <a:cubicBezTo>
                  <a:pt x="3164" y="466"/>
                  <a:pt x="3164" y="466"/>
                  <a:pt x="3164" y="466"/>
                </a:cubicBezTo>
                <a:cubicBezTo>
                  <a:pt x="3164" y="386"/>
                  <a:pt x="3164" y="386"/>
                  <a:pt x="3164" y="386"/>
                </a:cubicBezTo>
                <a:cubicBezTo>
                  <a:pt x="3244" y="386"/>
                  <a:pt x="3244" y="386"/>
                  <a:pt x="3244" y="386"/>
                </a:cubicBezTo>
                <a:lnTo>
                  <a:pt x="3244" y="466"/>
                </a:lnTo>
                <a:close/>
                <a:moveTo>
                  <a:pt x="3244" y="370"/>
                </a:moveTo>
                <a:cubicBezTo>
                  <a:pt x="3164" y="370"/>
                  <a:pt x="3164" y="370"/>
                  <a:pt x="3164" y="370"/>
                </a:cubicBezTo>
                <a:cubicBezTo>
                  <a:pt x="3164" y="290"/>
                  <a:pt x="3164" y="290"/>
                  <a:pt x="3164" y="290"/>
                </a:cubicBezTo>
                <a:cubicBezTo>
                  <a:pt x="3244" y="290"/>
                  <a:pt x="3244" y="290"/>
                  <a:pt x="3244" y="290"/>
                </a:cubicBezTo>
                <a:lnTo>
                  <a:pt x="3244" y="370"/>
                </a:lnTo>
                <a:close/>
                <a:moveTo>
                  <a:pt x="3452" y="398"/>
                </a:moveTo>
                <a:cubicBezTo>
                  <a:pt x="3417" y="398"/>
                  <a:pt x="3388" y="369"/>
                  <a:pt x="3388" y="334"/>
                </a:cubicBezTo>
                <a:cubicBezTo>
                  <a:pt x="3388" y="299"/>
                  <a:pt x="3417" y="270"/>
                  <a:pt x="3452" y="270"/>
                </a:cubicBezTo>
                <a:cubicBezTo>
                  <a:pt x="3487" y="270"/>
                  <a:pt x="3516" y="299"/>
                  <a:pt x="3516" y="334"/>
                </a:cubicBezTo>
                <a:cubicBezTo>
                  <a:pt x="3516" y="369"/>
                  <a:pt x="3487" y="398"/>
                  <a:pt x="3452" y="398"/>
                </a:cubicBezTo>
                <a:close/>
                <a:moveTo>
                  <a:pt x="3980" y="810"/>
                </a:moveTo>
                <a:cubicBezTo>
                  <a:pt x="3600" y="810"/>
                  <a:pt x="3600" y="810"/>
                  <a:pt x="3600" y="810"/>
                </a:cubicBezTo>
                <a:cubicBezTo>
                  <a:pt x="3600" y="730"/>
                  <a:pt x="3600" y="730"/>
                  <a:pt x="3600" y="730"/>
                </a:cubicBezTo>
                <a:cubicBezTo>
                  <a:pt x="3980" y="730"/>
                  <a:pt x="3980" y="730"/>
                  <a:pt x="3980" y="730"/>
                </a:cubicBezTo>
                <a:lnTo>
                  <a:pt x="3980" y="810"/>
                </a:lnTo>
                <a:close/>
                <a:moveTo>
                  <a:pt x="4368" y="710"/>
                </a:moveTo>
                <a:cubicBezTo>
                  <a:pt x="4224" y="710"/>
                  <a:pt x="4224" y="710"/>
                  <a:pt x="4224" y="710"/>
                </a:cubicBezTo>
                <a:cubicBezTo>
                  <a:pt x="4224" y="630"/>
                  <a:pt x="4224" y="630"/>
                  <a:pt x="4224" y="630"/>
                </a:cubicBezTo>
                <a:cubicBezTo>
                  <a:pt x="4368" y="630"/>
                  <a:pt x="4368" y="630"/>
                  <a:pt x="4368" y="630"/>
                </a:cubicBezTo>
                <a:lnTo>
                  <a:pt x="4368" y="710"/>
                </a:lnTo>
                <a:close/>
                <a:moveTo>
                  <a:pt x="4368" y="610"/>
                </a:moveTo>
                <a:cubicBezTo>
                  <a:pt x="4224" y="610"/>
                  <a:pt x="4224" y="610"/>
                  <a:pt x="4224" y="610"/>
                </a:cubicBezTo>
                <a:cubicBezTo>
                  <a:pt x="4224" y="530"/>
                  <a:pt x="4224" y="530"/>
                  <a:pt x="4224" y="530"/>
                </a:cubicBezTo>
                <a:cubicBezTo>
                  <a:pt x="4368" y="530"/>
                  <a:pt x="4368" y="530"/>
                  <a:pt x="4368" y="530"/>
                </a:cubicBezTo>
                <a:lnTo>
                  <a:pt x="4368" y="610"/>
                </a:lnTo>
                <a:close/>
                <a:moveTo>
                  <a:pt x="4368" y="510"/>
                </a:moveTo>
                <a:cubicBezTo>
                  <a:pt x="4224" y="510"/>
                  <a:pt x="4224" y="510"/>
                  <a:pt x="4224" y="510"/>
                </a:cubicBezTo>
                <a:cubicBezTo>
                  <a:pt x="4224" y="430"/>
                  <a:pt x="4224" y="430"/>
                  <a:pt x="4224" y="430"/>
                </a:cubicBezTo>
                <a:cubicBezTo>
                  <a:pt x="4368" y="430"/>
                  <a:pt x="4368" y="430"/>
                  <a:pt x="4368" y="430"/>
                </a:cubicBezTo>
                <a:lnTo>
                  <a:pt x="4368" y="510"/>
                </a:lnTo>
                <a:close/>
                <a:moveTo>
                  <a:pt x="4368" y="410"/>
                </a:moveTo>
                <a:cubicBezTo>
                  <a:pt x="4224" y="410"/>
                  <a:pt x="4224" y="410"/>
                  <a:pt x="4224" y="410"/>
                </a:cubicBezTo>
                <a:cubicBezTo>
                  <a:pt x="4224" y="330"/>
                  <a:pt x="4224" y="330"/>
                  <a:pt x="4224" y="330"/>
                </a:cubicBezTo>
                <a:cubicBezTo>
                  <a:pt x="4368" y="330"/>
                  <a:pt x="4368" y="330"/>
                  <a:pt x="4368" y="330"/>
                </a:cubicBezTo>
                <a:lnTo>
                  <a:pt x="4368" y="410"/>
                </a:lnTo>
                <a:close/>
                <a:moveTo>
                  <a:pt x="4368" y="310"/>
                </a:moveTo>
                <a:cubicBezTo>
                  <a:pt x="4224" y="310"/>
                  <a:pt x="4224" y="310"/>
                  <a:pt x="4224" y="310"/>
                </a:cubicBezTo>
                <a:cubicBezTo>
                  <a:pt x="4224" y="230"/>
                  <a:pt x="4224" y="230"/>
                  <a:pt x="4224" y="230"/>
                </a:cubicBezTo>
                <a:cubicBezTo>
                  <a:pt x="4368" y="230"/>
                  <a:pt x="4368" y="230"/>
                  <a:pt x="4368" y="230"/>
                </a:cubicBezTo>
                <a:lnTo>
                  <a:pt x="4368" y="310"/>
                </a:lnTo>
                <a:close/>
                <a:moveTo>
                  <a:pt x="4524" y="710"/>
                </a:moveTo>
                <a:cubicBezTo>
                  <a:pt x="4380" y="710"/>
                  <a:pt x="4380" y="710"/>
                  <a:pt x="4380" y="710"/>
                </a:cubicBezTo>
                <a:cubicBezTo>
                  <a:pt x="4380" y="630"/>
                  <a:pt x="4380" y="630"/>
                  <a:pt x="4380" y="630"/>
                </a:cubicBezTo>
                <a:cubicBezTo>
                  <a:pt x="4524" y="630"/>
                  <a:pt x="4524" y="630"/>
                  <a:pt x="4524" y="630"/>
                </a:cubicBezTo>
                <a:lnTo>
                  <a:pt x="4524" y="710"/>
                </a:lnTo>
                <a:close/>
                <a:moveTo>
                  <a:pt x="4524" y="610"/>
                </a:moveTo>
                <a:cubicBezTo>
                  <a:pt x="4380" y="610"/>
                  <a:pt x="4380" y="610"/>
                  <a:pt x="4380" y="610"/>
                </a:cubicBezTo>
                <a:cubicBezTo>
                  <a:pt x="4380" y="530"/>
                  <a:pt x="4380" y="530"/>
                  <a:pt x="4380" y="530"/>
                </a:cubicBezTo>
                <a:cubicBezTo>
                  <a:pt x="4524" y="530"/>
                  <a:pt x="4524" y="530"/>
                  <a:pt x="4524" y="530"/>
                </a:cubicBezTo>
                <a:lnTo>
                  <a:pt x="4524" y="610"/>
                </a:lnTo>
                <a:close/>
                <a:moveTo>
                  <a:pt x="4524" y="510"/>
                </a:moveTo>
                <a:cubicBezTo>
                  <a:pt x="4380" y="510"/>
                  <a:pt x="4380" y="510"/>
                  <a:pt x="4380" y="510"/>
                </a:cubicBezTo>
                <a:cubicBezTo>
                  <a:pt x="4380" y="430"/>
                  <a:pt x="4380" y="430"/>
                  <a:pt x="4380" y="430"/>
                </a:cubicBezTo>
                <a:cubicBezTo>
                  <a:pt x="4524" y="430"/>
                  <a:pt x="4524" y="430"/>
                  <a:pt x="4524" y="430"/>
                </a:cubicBezTo>
                <a:lnTo>
                  <a:pt x="4524" y="510"/>
                </a:lnTo>
                <a:close/>
                <a:moveTo>
                  <a:pt x="4524" y="410"/>
                </a:moveTo>
                <a:cubicBezTo>
                  <a:pt x="4380" y="410"/>
                  <a:pt x="4380" y="410"/>
                  <a:pt x="4380" y="410"/>
                </a:cubicBezTo>
                <a:cubicBezTo>
                  <a:pt x="4380" y="330"/>
                  <a:pt x="4380" y="330"/>
                  <a:pt x="4380" y="330"/>
                </a:cubicBezTo>
                <a:cubicBezTo>
                  <a:pt x="4524" y="330"/>
                  <a:pt x="4524" y="330"/>
                  <a:pt x="4524" y="330"/>
                </a:cubicBezTo>
                <a:lnTo>
                  <a:pt x="4524" y="410"/>
                </a:lnTo>
                <a:close/>
                <a:moveTo>
                  <a:pt x="4524" y="310"/>
                </a:moveTo>
                <a:cubicBezTo>
                  <a:pt x="4380" y="310"/>
                  <a:pt x="4380" y="310"/>
                  <a:pt x="4380" y="310"/>
                </a:cubicBezTo>
                <a:cubicBezTo>
                  <a:pt x="4380" y="230"/>
                  <a:pt x="4380" y="230"/>
                  <a:pt x="4380" y="230"/>
                </a:cubicBezTo>
                <a:cubicBezTo>
                  <a:pt x="4524" y="230"/>
                  <a:pt x="4524" y="230"/>
                  <a:pt x="4524" y="230"/>
                </a:cubicBezTo>
                <a:lnTo>
                  <a:pt x="4524" y="310"/>
                </a:lnTo>
                <a:close/>
                <a:moveTo>
                  <a:pt x="4680" y="710"/>
                </a:moveTo>
                <a:cubicBezTo>
                  <a:pt x="4536" y="710"/>
                  <a:pt x="4536" y="710"/>
                  <a:pt x="4536" y="710"/>
                </a:cubicBezTo>
                <a:cubicBezTo>
                  <a:pt x="4536" y="630"/>
                  <a:pt x="4536" y="630"/>
                  <a:pt x="4536" y="630"/>
                </a:cubicBezTo>
                <a:cubicBezTo>
                  <a:pt x="4680" y="630"/>
                  <a:pt x="4680" y="630"/>
                  <a:pt x="4680" y="630"/>
                </a:cubicBezTo>
                <a:lnTo>
                  <a:pt x="4680" y="710"/>
                </a:lnTo>
                <a:close/>
                <a:moveTo>
                  <a:pt x="4680" y="610"/>
                </a:moveTo>
                <a:cubicBezTo>
                  <a:pt x="4536" y="610"/>
                  <a:pt x="4536" y="610"/>
                  <a:pt x="4536" y="610"/>
                </a:cubicBezTo>
                <a:cubicBezTo>
                  <a:pt x="4536" y="530"/>
                  <a:pt x="4536" y="530"/>
                  <a:pt x="4536" y="530"/>
                </a:cubicBezTo>
                <a:cubicBezTo>
                  <a:pt x="4680" y="530"/>
                  <a:pt x="4680" y="530"/>
                  <a:pt x="4680" y="530"/>
                </a:cubicBezTo>
                <a:lnTo>
                  <a:pt x="4680" y="610"/>
                </a:lnTo>
                <a:close/>
                <a:moveTo>
                  <a:pt x="4680" y="510"/>
                </a:moveTo>
                <a:cubicBezTo>
                  <a:pt x="4536" y="510"/>
                  <a:pt x="4536" y="510"/>
                  <a:pt x="4536" y="510"/>
                </a:cubicBezTo>
                <a:cubicBezTo>
                  <a:pt x="4536" y="430"/>
                  <a:pt x="4536" y="430"/>
                  <a:pt x="4536" y="430"/>
                </a:cubicBezTo>
                <a:cubicBezTo>
                  <a:pt x="4680" y="430"/>
                  <a:pt x="4680" y="430"/>
                  <a:pt x="4680" y="430"/>
                </a:cubicBezTo>
                <a:lnTo>
                  <a:pt x="4680" y="510"/>
                </a:lnTo>
                <a:close/>
                <a:moveTo>
                  <a:pt x="4680" y="410"/>
                </a:moveTo>
                <a:cubicBezTo>
                  <a:pt x="4536" y="410"/>
                  <a:pt x="4536" y="410"/>
                  <a:pt x="4536" y="410"/>
                </a:cubicBezTo>
                <a:cubicBezTo>
                  <a:pt x="4536" y="330"/>
                  <a:pt x="4536" y="330"/>
                  <a:pt x="4536" y="330"/>
                </a:cubicBezTo>
                <a:cubicBezTo>
                  <a:pt x="4680" y="330"/>
                  <a:pt x="4680" y="330"/>
                  <a:pt x="4680" y="330"/>
                </a:cubicBezTo>
                <a:lnTo>
                  <a:pt x="4680" y="410"/>
                </a:lnTo>
                <a:close/>
                <a:moveTo>
                  <a:pt x="4680" y="310"/>
                </a:moveTo>
                <a:cubicBezTo>
                  <a:pt x="4536" y="310"/>
                  <a:pt x="4536" y="310"/>
                  <a:pt x="4536" y="310"/>
                </a:cubicBezTo>
                <a:cubicBezTo>
                  <a:pt x="4536" y="230"/>
                  <a:pt x="4536" y="230"/>
                  <a:pt x="4536" y="230"/>
                </a:cubicBezTo>
                <a:cubicBezTo>
                  <a:pt x="4680" y="230"/>
                  <a:pt x="4680" y="230"/>
                  <a:pt x="4680" y="230"/>
                </a:cubicBezTo>
                <a:lnTo>
                  <a:pt x="4680" y="310"/>
                </a:lnTo>
                <a:close/>
                <a:moveTo>
                  <a:pt x="5364" y="783"/>
                </a:moveTo>
                <a:cubicBezTo>
                  <a:pt x="4984" y="783"/>
                  <a:pt x="4984" y="783"/>
                  <a:pt x="4984" y="783"/>
                </a:cubicBezTo>
                <a:cubicBezTo>
                  <a:pt x="4984" y="703"/>
                  <a:pt x="4984" y="703"/>
                  <a:pt x="4984" y="703"/>
                </a:cubicBezTo>
                <a:cubicBezTo>
                  <a:pt x="5364" y="703"/>
                  <a:pt x="5364" y="703"/>
                  <a:pt x="5364" y="703"/>
                </a:cubicBezTo>
                <a:lnTo>
                  <a:pt x="5364" y="783"/>
                </a:lnTo>
                <a:close/>
                <a:moveTo>
                  <a:pt x="5364" y="680"/>
                </a:moveTo>
                <a:cubicBezTo>
                  <a:pt x="4984" y="680"/>
                  <a:pt x="4984" y="680"/>
                  <a:pt x="4984" y="680"/>
                </a:cubicBezTo>
                <a:cubicBezTo>
                  <a:pt x="4984" y="600"/>
                  <a:pt x="4984" y="600"/>
                  <a:pt x="4984" y="600"/>
                </a:cubicBezTo>
                <a:cubicBezTo>
                  <a:pt x="5364" y="600"/>
                  <a:pt x="5364" y="600"/>
                  <a:pt x="5364" y="600"/>
                </a:cubicBezTo>
                <a:lnTo>
                  <a:pt x="5364" y="680"/>
                </a:lnTo>
                <a:close/>
                <a:moveTo>
                  <a:pt x="5364" y="578"/>
                </a:moveTo>
                <a:cubicBezTo>
                  <a:pt x="4984" y="578"/>
                  <a:pt x="4984" y="578"/>
                  <a:pt x="4984" y="578"/>
                </a:cubicBezTo>
                <a:cubicBezTo>
                  <a:pt x="4984" y="498"/>
                  <a:pt x="4984" y="498"/>
                  <a:pt x="4984" y="498"/>
                </a:cubicBezTo>
                <a:cubicBezTo>
                  <a:pt x="5364" y="498"/>
                  <a:pt x="5364" y="498"/>
                  <a:pt x="5364" y="498"/>
                </a:cubicBezTo>
                <a:lnTo>
                  <a:pt x="5364" y="578"/>
                </a:lnTo>
                <a:close/>
                <a:moveTo>
                  <a:pt x="5364" y="463"/>
                </a:moveTo>
                <a:cubicBezTo>
                  <a:pt x="5052" y="463"/>
                  <a:pt x="5052" y="463"/>
                  <a:pt x="5052" y="463"/>
                </a:cubicBezTo>
                <a:cubicBezTo>
                  <a:pt x="5052" y="407"/>
                  <a:pt x="5052" y="407"/>
                  <a:pt x="5052" y="407"/>
                </a:cubicBezTo>
                <a:cubicBezTo>
                  <a:pt x="5364" y="407"/>
                  <a:pt x="5364" y="407"/>
                  <a:pt x="5364" y="407"/>
                </a:cubicBezTo>
                <a:lnTo>
                  <a:pt x="5364" y="463"/>
                </a:lnTo>
                <a:close/>
                <a:moveTo>
                  <a:pt x="5364" y="370"/>
                </a:moveTo>
                <a:cubicBezTo>
                  <a:pt x="5144" y="370"/>
                  <a:pt x="5144" y="370"/>
                  <a:pt x="5144" y="370"/>
                </a:cubicBezTo>
                <a:cubicBezTo>
                  <a:pt x="5144" y="294"/>
                  <a:pt x="5144" y="294"/>
                  <a:pt x="5144" y="294"/>
                </a:cubicBezTo>
                <a:cubicBezTo>
                  <a:pt x="5364" y="294"/>
                  <a:pt x="5364" y="294"/>
                  <a:pt x="5364" y="294"/>
                </a:cubicBezTo>
                <a:lnTo>
                  <a:pt x="5364" y="370"/>
                </a:lnTo>
                <a:close/>
                <a:moveTo>
                  <a:pt x="5788" y="830"/>
                </a:moveTo>
                <a:cubicBezTo>
                  <a:pt x="5708" y="830"/>
                  <a:pt x="5708" y="830"/>
                  <a:pt x="5708" y="830"/>
                </a:cubicBezTo>
                <a:cubicBezTo>
                  <a:pt x="5708" y="466"/>
                  <a:pt x="5708" y="466"/>
                  <a:pt x="5708" y="466"/>
                </a:cubicBezTo>
                <a:cubicBezTo>
                  <a:pt x="5788" y="466"/>
                  <a:pt x="5788" y="466"/>
                  <a:pt x="5788" y="466"/>
                </a:cubicBezTo>
                <a:lnTo>
                  <a:pt x="5788" y="830"/>
                </a:lnTo>
                <a:close/>
                <a:moveTo>
                  <a:pt x="5936" y="830"/>
                </a:moveTo>
                <a:cubicBezTo>
                  <a:pt x="5828" y="830"/>
                  <a:pt x="5828" y="830"/>
                  <a:pt x="5828" y="830"/>
                </a:cubicBezTo>
                <a:cubicBezTo>
                  <a:pt x="5828" y="106"/>
                  <a:pt x="5828" y="106"/>
                  <a:pt x="5828" y="106"/>
                </a:cubicBezTo>
                <a:cubicBezTo>
                  <a:pt x="5936" y="106"/>
                  <a:pt x="5936" y="106"/>
                  <a:pt x="5936" y="106"/>
                </a:cubicBezTo>
                <a:lnTo>
                  <a:pt x="5936" y="830"/>
                </a:lnTo>
                <a:close/>
                <a:moveTo>
                  <a:pt x="6396" y="830"/>
                </a:moveTo>
                <a:cubicBezTo>
                  <a:pt x="6016" y="830"/>
                  <a:pt x="6016" y="830"/>
                  <a:pt x="6016" y="830"/>
                </a:cubicBezTo>
                <a:cubicBezTo>
                  <a:pt x="6016" y="750"/>
                  <a:pt x="6016" y="750"/>
                  <a:pt x="6016" y="750"/>
                </a:cubicBezTo>
                <a:cubicBezTo>
                  <a:pt x="6396" y="750"/>
                  <a:pt x="6396" y="750"/>
                  <a:pt x="6396" y="750"/>
                </a:cubicBezTo>
                <a:lnTo>
                  <a:pt x="6396" y="830"/>
                </a:lnTo>
                <a:close/>
                <a:moveTo>
                  <a:pt x="6396" y="726"/>
                </a:moveTo>
                <a:cubicBezTo>
                  <a:pt x="6016" y="726"/>
                  <a:pt x="6016" y="726"/>
                  <a:pt x="6016" y="726"/>
                </a:cubicBezTo>
                <a:cubicBezTo>
                  <a:pt x="6016" y="646"/>
                  <a:pt x="6016" y="646"/>
                  <a:pt x="6016" y="646"/>
                </a:cubicBezTo>
                <a:cubicBezTo>
                  <a:pt x="6396" y="646"/>
                  <a:pt x="6396" y="646"/>
                  <a:pt x="6396" y="646"/>
                </a:cubicBezTo>
                <a:lnTo>
                  <a:pt x="6396" y="726"/>
                </a:lnTo>
                <a:close/>
                <a:moveTo>
                  <a:pt x="6996" y="830"/>
                </a:moveTo>
                <a:cubicBezTo>
                  <a:pt x="6772" y="830"/>
                  <a:pt x="6772" y="830"/>
                  <a:pt x="6772" y="830"/>
                </a:cubicBezTo>
                <a:cubicBezTo>
                  <a:pt x="6772" y="750"/>
                  <a:pt x="6772" y="750"/>
                  <a:pt x="6772" y="750"/>
                </a:cubicBezTo>
                <a:cubicBezTo>
                  <a:pt x="6996" y="750"/>
                  <a:pt x="6996" y="750"/>
                  <a:pt x="6996" y="750"/>
                </a:cubicBezTo>
                <a:lnTo>
                  <a:pt x="6996" y="830"/>
                </a:lnTo>
                <a:close/>
                <a:moveTo>
                  <a:pt x="6996" y="718"/>
                </a:moveTo>
                <a:cubicBezTo>
                  <a:pt x="6772" y="718"/>
                  <a:pt x="6772" y="718"/>
                  <a:pt x="6772" y="718"/>
                </a:cubicBezTo>
                <a:cubicBezTo>
                  <a:pt x="6772" y="638"/>
                  <a:pt x="6772" y="638"/>
                  <a:pt x="6772" y="638"/>
                </a:cubicBezTo>
                <a:cubicBezTo>
                  <a:pt x="6996" y="638"/>
                  <a:pt x="6996" y="638"/>
                  <a:pt x="6996" y="638"/>
                </a:cubicBezTo>
                <a:lnTo>
                  <a:pt x="6996" y="718"/>
                </a:lnTo>
                <a:close/>
                <a:moveTo>
                  <a:pt x="6996" y="606"/>
                </a:moveTo>
                <a:cubicBezTo>
                  <a:pt x="6772" y="606"/>
                  <a:pt x="6772" y="606"/>
                  <a:pt x="6772" y="606"/>
                </a:cubicBezTo>
                <a:cubicBezTo>
                  <a:pt x="6772" y="526"/>
                  <a:pt x="6772" y="526"/>
                  <a:pt x="6772" y="526"/>
                </a:cubicBezTo>
                <a:cubicBezTo>
                  <a:pt x="6996" y="526"/>
                  <a:pt x="6996" y="526"/>
                  <a:pt x="6996" y="526"/>
                </a:cubicBezTo>
                <a:lnTo>
                  <a:pt x="6996" y="606"/>
                </a:lnTo>
                <a:close/>
              </a:path>
            </a:pathLst>
          </a:custGeom>
          <a:gradFill>
            <a:gsLst>
              <a:gs pos="4000">
                <a:srgbClr val="523089"/>
              </a:gs>
              <a:gs pos="100000">
                <a:srgbClr val="65ADA8"/>
              </a:gs>
            </a:gsLst>
            <a:lin ang="10800000" scaled="0"/>
          </a:gradFill>
          <a:ln>
            <a:noFill/>
          </a:ln>
          <a:effectLst>
            <a:outerShdw blurRad="177800" dist="127000" dir="13500000" algn="br" rotWithShape="0">
              <a:prstClr val="black">
                <a:alpha val="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A5A7740-952F-4235-B091-0E82D01131D8}"/>
              </a:ext>
            </a:extLst>
          </p:cNvPr>
          <p:cNvSpPr txBox="1"/>
          <p:nvPr/>
        </p:nvSpPr>
        <p:spPr>
          <a:xfrm>
            <a:off x="492676" y="161925"/>
            <a:ext cx="11413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5000"/>
              </a:lnSpc>
            </a:pPr>
            <a:r>
              <a:rPr lang="ru-RU" altLang="ja-JP" sz="3200" b="1" dirty="0">
                <a:solidFill>
                  <a:srgbClr val="355E7A"/>
                </a:solidFill>
                <a:ea typeface="Roboto Light" panose="02000000000000000000" pitchFamily="2" charset="0"/>
              </a:rPr>
              <a:t>Оказание инжиниринговых услуг в соответствии с Приказом министерства экономического развития РФ от 14.02.2018 №67</a:t>
            </a:r>
            <a:endParaRPr lang="en-US" sz="3200" b="1" dirty="0">
              <a:solidFill>
                <a:srgbClr val="586496"/>
              </a:solidFill>
              <a:ea typeface="Roboto Medium" panose="02000000000000000000" pitchFamily="2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E252C4CD-56A0-498E-943F-CB513BA7C386}"/>
              </a:ext>
            </a:extLst>
          </p:cNvPr>
          <p:cNvSpPr/>
          <p:nvPr/>
        </p:nvSpPr>
        <p:spPr>
          <a:xfrm>
            <a:off x="10713478" y="1065940"/>
            <a:ext cx="920903" cy="930153"/>
          </a:xfrm>
          <a:prstGeom prst="ellipse">
            <a:avLst/>
          </a:prstGeom>
          <a:solidFill>
            <a:srgbClr val="5230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902C508A-FCF7-4737-8FCF-E7731AFB3E19}"/>
              </a:ext>
            </a:extLst>
          </p:cNvPr>
          <p:cNvSpPr/>
          <p:nvPr/>
        </p:nvSpPr>
        <p:spPr>
          <a:xfrm>
            <a:off x="9061066" y="1760778"/>
            <a:ext cx="925468" cy="930153"/>
          </a:xfrm>
          <a:prstGeom prst="ellipse">
            <a:avLst/>
          </a:prstGeom>
          <a:solidFill>
            <a:srgbClr val="554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="" xmlns:a16="http://schemas.microsoft.com/office/drawing/2014/main" id="{E7E81CD2-8740-4382-87EA-F3CBABC444D1}"/>
              </a:ext>
            </a:extLst>
          </p:cNvPr>
          <p:cNvSpPr/>
          <p:nvPr/>
        </p:nvSpPr>
        <p:spPr>
          <a:xfrm>
            <a:off x="6472055" y="3337714"/>
            <a:ext cx="959579" cy="928357"/>
          </a:xfrm>
          <a:prstGeom prst="ellipse">
            <a:avLst/>
          </a:prstGeom>
          <a:solidFill>
            <a:srgbClr val="5C71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30232E9-9AEA-4BA7-BCA7-CC2BE9C851FA}"/>
              </a:ext>
            </a:extLst>
          </p:cNvPr>
          <p:cNvSpPr txBox="1"/>
          <p:nvPr/>
        </p:nvSpPr>
        <p:spPr>
          <a:xfrm>
            <a:off x="10892589" y="1146297"/>
            <a:ext cx="5133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5</a:t>
            </a:r>
            <a:endParaRPr lang="en-US" sz="4400" dirty="0">
              <a:solidFill>
                <a:schemeClr val="bg1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1A9F416A-CF1B-45D3-A690-45E385BDEE1B}"/>
              </a:ext>
            </a:extLst>
          </p:cNvPr>
          <p:cNvSpPr txBox="1"/>
          <p:nvPr/>
        </p:nvSpPr>
        <p:spPr>
          <a:xfrm>
            <a:off x="9267126" y="1898966"/>
            <a:ext cx="5133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6</a:t>
            </a:r>
            <a:endParaRPr lang="en-US" sz="4400" dirty="0">
              <a:solidFill>
                <a:schemeClr val="bg1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1AE3F70-CF9F-4684-A825-0910993B6828}"/>
              </a:ext>
            </a:extLst>
          </p:cNvPr>
          <p:cNvSpPr txBox="1"/>
          <p:nvPr/>
        </p:nvSpPr>
        <p:spPr>
          <a:xfrm>
            <a:off x="7962733" y="2622369"/>
            <a:ext cx="5133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7</a:t>
            </a:r>
            <a:endParaRPr lang="en-US" sz="4400" dirty="0">
              <a:solidFill>
                <a:schemeClr val="bg1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="" xmlns:a16="http://schemas.microsoft.com/office/drawing/2014/main" id="{8563A313-97B4-4A48-B913-B8D720AEBF70}"/>
              </a:ext>
            </a:extLst>
          </p:cNvPr>
          <p:cNvSpPr txBox="1">
            <a:spLocks/>
          </p:cNvSpPr>
          <p:nvPr/>
        </p:nvSpPr>
        <p:spPr>
          <a:xfrm>
            <a:off x="4125379" y="1141904"/>
            <a:ext cx="6461541" cy="66792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75000"/>
              </a:lnSpc>
              <a:buNone/>
            </a:pPr>
            <a:r>
              <a:rPr lang="ru-RU" sz="1600" dirty="0">
                <a:solidFill>
                  <a:srgbClr val="523089"/>
                </a:solidFill>
                <a:latin typeface="Roboto Medium"/>
              </a:rPr>
              <a:t>консультационные услуги по патентным исследованиям, по защите </a:t>
            </a:r>
            <a:r>
              <a:rPr lang="ru-RU" sz="1600" dirty="0" smtClean="0">
                <a:solidFill>
                  <a:srgbClr val="523089"/>
                </a:solidFill>
                <a:latin typeface="Roboto Medium"/>
              </a:rPr>
              <a:t>прав </a:t>
            </a:r>
            <a:r>
              <a:rPr lang="ru-RU" sz="1600" dirty="0">
                <a:solidFill>
                  <a:srgbClr val="523089"/>
                </a:solidFill>
                <a:latin typeface="Roboto Medium"/>
              </a:rPr>
              <a:t>на результаты интеллектуальной деятельности и приравненные </a:t>
            </a:r>
            <a:r>
              <a:rPr lang="ru-RU" sz="1600" dirty="0" smtClean="0">
                <a:solidFill>
                  <a:srgbClr val="523089"/>
                </a:solidFill>
                <a:latin typeface="Roboto Medium"/>
              </a:rPr>
              <a:t>к </a:t>
            </a:r>
            <a:r>
              <a:rPr lang="ru-RU" sz="1600" dirty="0">
                <a:solidFill>
                  <a:srgbClr val="523089"/>
                </a:solidFill>
                <a:latin typeface="Roboto Medium"/>
              </a:rPr>
              <a:t>ним средства индивидуализации</a:t>
            </a:r>
            <a:endParaRPr lang="en-US" sz="1600" dirty="0">
              <a:solidFill>
                <a:srgbClr val="523089"/>
              </a:solidFill>
              <a:latin typeface="Roboto Medium"/>
              <a:ea typeface="Roboto" panose="02000000000000000000" pitchFamily="2" charset="0"/>
            </a:endParaRPr>
          </a:p>
        </p:txBody>
      </p:sp>
      <p:sp>
        <p:nvSpPr>
          <p:cNvPr id="14" name="Text Placeholder 6">
            <a:extLst>
              <a:ext uri="{FF2B5EF4-FFF2-40B4-BE49-F238E27FC236}">
                <a16:creationId xmlns="" xmlns:a16="http://schemas.microsoft.com/office/drawing/2014/main" id="{B41FD9F4-9A34-4496-80BE-D19F54421430}"/>
              </a:ext>
            </a:extLst>
          </p:cNvPr>
          <p:cNvSpPr txBox="1">
            <a:spLocks/>
          </p:cNvSpPr>
          <p:nvPr/>
        </p:nvSpPr>
        <p:spPr>
          <a:xfrm>
            <a:off x="2737394" y="1809828"/>
            <a:ext cx="6137295" cy="62664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75000"/>
              </a:lnSpc>
              <a:buNone/>
            </a:pPr>
            <a:r>
              <a:rPr lang="ru-RU" sz="1600" dirty="0">
                <a:solidFill>
                  <a:srgbClr val="586496"/>
                </a:solidFill>
              </a:rPr>
              <a:t>анализ потенциала малых и средних предприятий, выявление </a:t>
            </a:r>
            <a:r>
              <a:rPr lang="ru-RU" sz="1600" dirty="0" smtClean="0">
                <a:solidFill>
                  <a:srgbClr val="586496"/>
                </a:solidFill>
              </a:rPr>
              <a:t>текущих </a:t>
            </a:r>
            <a:r>
              <a:rPr lang="ru-RU" sz="1600" dirty="0">
                <a:solidFill>
                  <a:srgbClr val="586496"/>
                </a:solidFill>
              </a:rPr>
              <a:t>потребностей и проблем предприятий, влияющих на их </a:t>
            </a:r>
            <a:r>
              <a:rPr lang="ru-RU" sz="1600" dirty="0" smtClean="0">
                <a:solidFill>
                  <a:srgbClr val="586496"/>
                </a:solidFill>
              </a:rPr>
              <a:t>конкурентоспособность</a:t>
            </a:r>
            <a:endParaRPr lang="ru-RU" sz="1600" dirty="0">
              <a:solidFill>
                <a:srgbClr val="586496"/>
              </a:solidFill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="" xmlns:a16="http://schemas.microsoft.com/office/drawing/2014/main" id="{969754A9-87F5-4EB5-8946-04F0A8CDBE38}"/>
              </a:ext>
            </a:extLst>
          </p:cNvPr>
          <p:cNvSpPr txBox="1">
            <a:spLocks/>
          </p:cNvSpPr>
          <p:nvPr/>
        </p:nvSpPr>
        <p:spPr>
          <a:xfrm>
            <a:off x="1335556" y="2694899"/>
            <a:ext cx="6237638" cy="5406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75000"/>
              </a:lnSpc>
              <a:buNone/>
            </a:pPr>
            <a:r>
              <a:rPr lang="ru-RU" sz="1600" dirty="0">
                <a:solidFill>
                  <a:srgbClr val="595A94"/>
                </a:solidFill>
              </a:rPr>
              <a:t>содействие в разработке программ модернизации, технического </a:t>
            </a:r>
            <a:r>
              <a:rPr lang="ru-RU" sz="1600" dirty="0" smtClean="0">
                <a:solidFill>
                  <a:srgbClr val="595A94"/>
                </a:solidFill>
              </a:rPr>
              <a:t>перевооружения </a:t>
            </a:r>
            <a:r>
              <a:rPr lang="ru-RU" sz="1600" dirty="0">
                <a:solidFill>
                  <a:srgbClr val="595A94"/>
                </a:solidFill>
              </a:rPr>
              <a:t>и (или) развития производства</a:t>
            </a:r>
            <a:endParaRPr lang="en-US" sz="1600" dirty="0">
              <a:solidFill>
                <a:srgbClr val="595A94"/>
              </a:solidFill>
              <a:latin typeface="Roboto Medium" panose="02000000000000000000"/>
              <a:ea typeface="Roboto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12948" y="3391810"/>
            <a:ext cx="4777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8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0661" y="3458535"/>
            <a:ext cx="4316627" cy="469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75000"/>
              </a:lnSpc>
            </a:pPr>
            <a:r>
              <a:rPr lang="ru-RU" sz="1600" dirty="0">
                <a:solidFill>
                  <a:srgbClr val="5C7199"/>
                </a:solidFill>
              </a:rPr>
              <a:t>определение индекса технологической готовности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445793" y="3436403"/>
            <a:ext cx="23541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910661" y="2587824"/>
            <a:ext cx="25437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3015049" y="1808676"/>
            <a:ext cx="25207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1851842" y="63963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4</a:t>
            </a:r>
          </a:p>
        </p:txBody>
      </p:sp>
      <p:cxnSp>
        <p:nvCxnSpPr>
          <p:cNvPr id="23" name="Straight Connector 3">
            <a:extLst>
              <a:ext uri="{FF2B5EF4-FFF2-40B4-BE49-F238E27FC236}">
                <a16:creationId xmlns="" xmlns:a16="http://schemas.microsoft.com/office/drawing/2014/main" id="{5280F3A0-6BD9-43B2-AE10-423321B02CB6}"/>
              </a:ext>
            </a:extLst>
          </p:cNvPr>
          <p:cNvCxnSpPr>
            <a:cxnSpLocks/>
          </p:cNvCxnSpPr>
          <p:nvPr/>
        </p:nvCxnSpPr>
        <p:spPr>
          <a:xfrm>
            <a:off x="627931" y="958792"/>
            <a:ext cx="10933063" cy="1"/>
          </a:xfrm>
          <a:prstGeom prst="line">
            <a:avLst/>
          </a:prstGeom>
          <a:ln w="38100">
            <a:solidFill>
              <a:srgbClr val="5864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8">
            <a:extLst>
              <a:ext uri="{FF2B5EF4-FFF2-40B4-BE49-F238E27FC236}">
                <a16:creationId xmlns="" xmlns:a16="http://schemas.microsoft.com/office/drawing/2014/main" id="{E7E81CD2-8740-4382-87EA-F3CBABC444D1}"/>
              </a:ext>
            </a:extLst>
          </p:cNvPr>
          <p:cNvSpPr/>
          <p:nvPr/>
        </p:nvSpPr>
        <p:spPr>
          <a:xfrm>
            <a:off x="5486724" y="4000498"/>
            <a:ext cx="959579" cy="928357"/>
          </a:xfrm>
          <a:prstGeom prst="ellipse">
            <a:avLst/>
          </a:prstGeom>
          <a:solidFill>
            <a:srgbClr val="5C71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5727617" y="4054594"/>
            <a:ext cx="4777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9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25330" y="4121319"/>
            <a:ext cx="45613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5C7199"/>
                </a:solidFill>
              </a:rPr>
              <a:t>содействие в получении инжиниринговых услуг (работ), включая </a:t>
            </a:r>
            <a:r>
              <a:rPr lang="ru-RU" sz="1600" dirty="0" err="1">
                <a:solidFill>
                  <a:srgbClr val="5C7199"/>
                </a:solidFill>
              </a:rPr>
              <a:t>прототипирование</a:t>
            </a:r>
            <a:r>
              <a:rPr lang="ru-RU" sz="1600" dirty="0">
                <a:solidFill>
                  <a:srgbClr val="5C7199"/>
                </a:solidFill>
              </a:rPr>
              <a:t>, промышленный дизайн, </a:t>
            </a:r>
            <a:r>
              <a:rPr lang="ru-RU" sz="1600" dirty="0" err="1">
                <a:solidFill>
                  <a:srgbClr val="5C7199"/>
                </a:solidFill>
              </a:rPr>
              <a:t>цифровизацию</a:t>
            </a:r>
            <a:r>
              <a:rPr lang="ru-RU" sz="1600" dirty="0">
                <a:solidFill>
                  <a:srgbClr val="5C7199"/>
                </a:solidFill>
              </a:rPr>
              <a:t> производства</a:t>
            </a: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460462" y="4099187"/>
            <a:ext cx="23541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429531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9">
            <a:extLst>
              <a:ext uri="{FF2B5EF4-FFF2-40B4-BE49-F238E27FC236}">
                <a16:creationId xmlns="" xmlns:a16="http://schemas.microsoft.com/office/drawing/2014/main" id="{A5FA136B-03F2-4E77-883F-A28A3DB115CC}"/>
              </a:ext>
            </a:extLst>
          </p:cNvPr>
          <p:cNvSpPr>
            <a:spLocks/>
          </p:cNvSpPr>
          <p:nvPr/>
        </p:nvSpPr>
        <p:spPr bwMode="auto">
          <a:xfrm rot="3600000">
            <a:off x="3796531" y="2364038"/>
            <a:ext cx="2045085" cy="1765049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554C9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3" name="Freeform 9">
            <a:extLst>
              <a:ext uri="{FF2B5EF4-FFF2-40B4-BE49-F238E27FC236}">
                <a16:creationId xmlns="" xmlns:a16="http://schemas.microsoft.com/office/drawing/2014/main" id="{AD7F2C3D-08F1-4DC6-A4FF-6DEF98BCCA49}"/>
              </a:ext>
            </a:extLst>
          </p:cNvPr>
          <p:cNvSpPr>
            <a:spLocks/>
          </p:cNvSpPr>
          <p:nvPr/>
        </p:nvSpPr>
        <p:spPr bwMode="auto">
          <a:xfrm rot="3600000">
            <a:off x="6541803" y="2364038"/>
            <a:ext cx="2045085" cy="1765049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58649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" name="Freeform 9">
            <a:extLst>
              <a:ext uri="{FF2B5EF4-FFF2-40B4-BE49-F238E27FC236}">
                <a16:creationId xmlns="" xmlns:a16="http://schemas.microsoft.com/office/drawing/2014/main" id="{AB417776-0569-4043-BC46-37AAAB5127BA}"/>
              </a:ext>
            </a:extLst>
          </p:cNvPr>
          <p:cNvSpPr>
            <a:spLocks/>
          </p:cNvSpPr>
          <p:nvPr/>
        </p:nvSpPr>
        <p:spPr bwMode="auto">
          <a:xfrm rot="3600000">
            <a:off x="9287074" y="2364038"/>
            <a:ext cx="2045085" cy="1765049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65ADA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1" name="Freeform 9">
            <a:extLst>
              <a:ext uri="{FF2B5EF4-FFF2-40B4-BE49-F238E27FC236}">
                <a16:creationId xmlns="" xmlns:a16="http://schemas.microsoft.com/office/drawing/2014/main" id="{73FCB380-F90D-4EEC-A4CB-617D71364671}"/>
              </a:ext>
            </a:extLst>
          </p:cNvPr>
          <p:cNvSpPr>
            <a:spLocks/>
          </p:cNvSpPr>
          <p:nvPr/>
        </p:nvSpPr>
        <p:spPr bwMode="auto">
          <a:xfrm rot="3600000">
            <a:off x="1051259" y="2364038"/>
            <a:ext cx="2045085" cy="1765049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52308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Freeform 9">
            <a:extLst>
              <a:ext uri="{FF2B5EF4-FFF2-40B4-BE49-F238E27FC236}">
                <a16:creationId xmlns="" xmlns:a16="http://schemas.microsoft.com/office/drawing/2014/main" id="{F3ED7EEF-B344-43CC-BE12-CC128554A7E6}"/>
              </a:ext>
            </a:extLst>
          </p:cNvPr>
          <p:cNvSpPr>
            <a:spLocks/>
          </p:cNvSpPr>
          <p:nvPr/>
        </p:nvSpPr>
        <p:spPr bwMode="auto">
          <a:xfrm>
            <a:off x="4263868" y="2943847"/>
            <a:ext cx="692619" cy="756455"/>
          </a:xfrm>
          <a:custGeom>
            <a:avLst/>
            <a:gdLst>
              <a:gd name="T0" fmla="*/ 1664 w 1984"/>
              <a:gd name="T1" fmla="*/ 1536 h 2176"/>
              <a:gd name="T2" fmla="*/ 1474 w 1984"/>
              <a:gd name="T3" fmla="*/ 1600 h 2176"/>
              <a:gd name="T4" fmla="*/ 637 w 1984"/>
              <a:gd name="T5" fmla="*/ 1122 h 2176"/>
              <a:gd name="T6" fmla="*/ 640 w 1984"/>
              <a:gd name="T7" fmla="*/ 1088 h 2176"/>
              <a:gd name="T8" fmla="*/ 637 w 1984"/>
              <a:gd name="T9" fmla="*/ 1055 h 2176"/>
              <a:gd name="T10" fmla="*/ 1474 w 1984"/>
              <a:gd name="T11" fmla="*/ 576 h 2176"/>
              <a:gd name="T12" fmla="*/ 1664 w 1984"/>
              <a:gd name="T13" fmla="*/ 640 h 2176"/>
              <a:gd name="T14" fmla="*/ 1984 w 1984"/>
              <a:gd name="T15" fmla="*/ 320 h 2176"/>
              <a:gd name="T16" fmla="*/ 1664 w 1984"/>
              <a:gd name="T17" fmla="*/ 0 h 2176"/>
              <a:gd name="T18" fmla="*/ 1344 w 1984"/>
              <a:gd name="T19" fmla="*/ 320 h 2176"/>
              <a:gd name="T20" fmla="*/ 1347 w 1984"/>
              <a:gd name="T21" fmla="*/ 354 h 2176"/>
              <a:gd name="T22" fmla="*/ 510 w 1984"/>
              <a:gd name="T23" fmla="*/ 832 h 2176"/>
              <a:gd name="T24" fmla="*/ 320 w 1984"/>
              <a:gd name="T25" fmla="*/ 768 h 2176"/>
              <a:gd name="T26" fmla="*/ 0 w 1984"/>
              <a:gd name="T27" fmla="*/ 1088 h 2176"/>
              <a:gd name="T28" fmla="*/ 320 w 1984"/>
              <a:gd name="T29" fmla="*/ 1408 h 2176"/>
              <a:gd name="T30" fmla="*/ 510 w 1984"/>
              <a:gd name="T31" fmla="*/ 1344 h 2176"/>
              <a:gd name="T32" fmla="*/ 1347 w 1984"/>
              <a:gd name="T33" fmla="*/ 1822 h 2176"/>
              <a:gd name="T34" fmla="*/ 1344 w 1984"/>
              <a:gd name="T35" fmla="*/ 1856 h 2176"/>
              <a:gd name="T36" fmla="*/ 1664 w 1984"/>
              <a:gd name="T37" fmla="*/ 2176 h 2176"/>
              <a:gd name="T38" fmla="*/ 1984 w 1984"/>
              <a:gd name="T39" fmla="*/ 1856 h 2176"/>
              <a:gd name="T40" fmla="*/ 1664 w 1984"/>
              <a:gd name="T41" fmla="*/ 1536 h 2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984" h="2176">
                <a:moveTo>
                  <a:pt x="1664" y="1536"/>
                </a:moveTo>
                <a:cubicBezTo>
                  <a:pt x="1592" y="1536"/>
                  <a:pt x="1527" y="1560"/>
                  <a:pt x="1474" y="1600"/>
                </a:cubicBezTo>
                <a:cubicBezTo>
                  <a:pt x="637" y="1122"/>
                  <a:pt x="637" y="1122"/>
                  <a:pt x="637" y="1122"/>
                </a:cubicBezTo>
                <a:cubicBezTo>
                  <a:pt x="638" y="1110"/>
                  <a:pt x="640" y="1099"/>
                  <a:pt x="640" y="1088"/>
                </a:cubicBezTo>
                <a:cubicBezTo>
                  <a:pt x="640" y="1077"/>
                  <a:pt x="638" y="1066"/>
                  <a:pt x="637" y="1055"/>
                </a:cubicBezTo>
                <a:cubicBezTo>
                  <a:pt x="1474" y="576"/>
                  <a:pt x="1474" y="576"/>
                  <a:pt x="1474" y="576"/>
                </a:cubicBezTo>
                <a:cubicBezTo>
                  <a:pt x="1527" y="616"/>
                  <a:pt x="1592" y="640"/>
                  <a:pt x="1664" y="640"/>
                </a:cubicBezTo>
                <a:cubicBezTo>
                  <a:pt x="1841" y="640"/>
                  <a:pt x="1984" y="497"/>
                  <a:pt x="1984" y="320"/>
                </a:cubicBezTo>
                <a:cubicBezTo>
                  <a:pt x="1984" y="143"/>
                  <a:pt x="1841" y="0"/>
                  <a:pt x="1664" y="0"/>
                </a:cubicBezTo>
                <a:cubicBezTo>
                  <a:pt x="1487" y="0"/>
                  <a:pt x="1344" y="143"/>
                  <a:pt x="1344" y="320"/>
                </a:cubicBezTo>
                <a:cubicBezTo>
                  <a:pt x="1344" y="331"/>
                  <a:pt x="1346" y="342"/>
                  <a:pt x="1347" y="354"/>
                </a:cubicBezTo>
                <a:cubicBezTo>
                  <a:pt x="510" y="832"/>
                  <a:pt x="510" y="832"/>
                  <a:pt x="510" y="832"/>
                </a:cubicBezTo>
                <a:cubicBezTo>
                  <a:pt x="457" y="792"/>
                  <a:pt x="392" y="768"/>
                  <a:pt x="320" y="768"/>
                </a:cubicBezTo>
                <a:cubicBezTo>
                  <a:pt x="143" y="768"/>
                  <a:pt x="0" y="911"/>
                  <a:pt x="0" y="1088"/>
                </a:cubicBezTo>
                <a:cubicBezTo>
                  <a:pt x="0" y="1265"/>
                  <a:pt x="143" y="1408"/>
                  <a:pt x="320" y="1408"/>
                </a:cubicBezTo>
                <a:cubicBezTo>
                  <a:pt x="392" y="1408"/>
                  <a:pt x="457" y="1384"/>
                  <a:pt x="510" y="1344"/>
                </a:cubicBezTo>
                <a:cubicBezTo>
                  <a:pt x="1347" y="1822"/>
                  <a:pt x="1347" y="1822"/>
                  <a:pt x="1347" y="1822"/>
                </a:cubicBezTo>
                <a:cubicBezTo>
                  <a:pt x="1346" y="1834"/>
                  <a:pt x="1344" y="1845"/>
                  <a:pt x="1344" y="1856"/>
                </a:cubicBezTo>
                <a:cubicBezTo>
                  <a:pt x="1344" y="2033"/>
                  <a:pt x="1487" y="2176"/>
                  <a:pt x="1664" y="2176"/>
                </a:cubicBezTo>
                <a:cubicBezTo>
                  <a:pt x="1841" y="2176"/>
                  <a:pt x="1984" y="2033"/>
                  <a:pt x="1984" y="1856"/>
                </a:cubicBezTo>
                <a:cubicBezTo>
                  <a:pt x="1984" y="1679"/>
                  <a:pt x="1841" y="1536"/>
                  <a:pt x="1664" y="15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6DB2D3A8-1A89-47C2-A856-1B49A1C3974A}"/>
              </a:ext>
            </a:extLst>
          </p:cNvPr>
          <p:cNvGrpSpPr/>
          <p:nvPr/>
        </p:nvGrpSpPr>
        <p:grpSpPr>
          <a:xfrm>
            <a:off x="9675053" y="3004455"/>
            <a:ext cx="918015" cy="744176"/>
            <a:chOff x="6456412" y="1658115"/>
            <a:chExt cx="746126" cy="604837"/>
          </a:xfrm>
          <a:solidFill>
            <a:schemeClr val="bg1"/>
          </a:solidFill>
        </p:grpSpPr>
        <p:sp>
          <p:nvSpPr>
            <p:cNvPr id="4" name="Freeform 13">
              <a:extLst>
                <a:ext uri="{FF2B5EF4-FFF2-40B4-BE49-F238E27FC236}">
                  <a16:creationId xmlns="" xmlns:a16="http://schemas.microsoft.com/office/drawing/2014/main" id="{A3A0F2D3-C431-497E-9026-B407E4145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6412" y="1658115"/>
              <a:ext cx="465138" cy="604837"/>
            </a:xfrm>
            <a:custGeom>
              <a:avLst/>
              <a:gdLst>
                <a:gd name="T0" fmla="*/ 1917 w 1917"/>
                <a:gd name="T1" fmla="*/ 1262 h 2496"/>
                <a:gd name="T2" fmla="*/ 1661 w 1917"/>
                <a:gd name="T3" fmla="*/ 1390 h 2496"/>
                <a:gd name="T4" fmla="*/ 1595 w 1917"/>
                <a:gd name="T5" fmla="*/ 1560 h 2496"/>
                <a:gd name="T6" fmla="*/ 1469 w 1917"/>
                <a:gd name="T7" fmla="*/ 1710 h 2496"/>
                <a:gd name="T8" fmla="*/ 1154 w 1917"/>
                <a:gd name="T9" fmla="*/ 1639 h 2496"/>
                <a:gd name="T10" fmla="*/ 1250 w 1917"/>
                <a:gd name="T11" fmla="*/ 2161 h 2496"/>
                <a:gd name="T12" fmla="*/ 1310 w 1917"/>
                <a:gd name="T13" fmla="*/ 2496 h 2496"/>
                <a:gd name="T14" fmla="*/ 1086 w 1917"/>
                <a:gd name="T15" fmla="*/ 2366 h 2496"/>
                <a:gd name="T16" fmla="*/ 696 w 1917"/>
                <a:gd name="T17" fmla="*/ 2137 h 2496"/>
                <a:gd name="T18" fmla="*/ 375 w 1917"/>
                <a:gd name="T19" fmla="*/ 1950 h 2496"/>
                <a:gd name="T20" fmla="*/ 453 w 1917"/>
                <a:gd name="T21" fmla="*/ 1560 h 2496"/>
                <a:gd name="T22" fmla="*/ 62 w 1917"/>
                <a:gd name="T23" fmla="*/ 936 h 2496"/>
                <a:gd name="T24" fmla="*/ 921 w 1917"/>
                <a:gd name="T25" fmla="*/ 0 h 2496"/>
                <a:gd name="T26" fmla="*/ 1195 w 1917"/>
                <a:gd name="T27" fmla="*/ 22 h 2496"/>
                <a:gd name="T28" fmla="*/ 1522 w 1917"/>
                <a:gd name="T29" fmla="*/ 147 h 2496"/>
                <a:gd name="T30" fmla="*/ 1664 w 1917"/>
                <a:gd name="T31" fmla="*/ 296 h 2496"/>
                <a:gd name="T32" fmla="*/ 1730 w 1917"/>
                <a:gd name="T33" fmla="*/ 471 h 2496"/>
                <a:gd name="T34" fmla="*/ 1701 w 1917"/>
                <a:gd name="T35" fmla="*/ 858 h 2496"/>
                <a:gd name="T36" fmla="*/ 1917 w 1917"/>
                <a:gd name="T37" fmla="*/ 1262 h 2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17" h="2496">
                  <a:moveTo>
                    <a:pt x="1917" y="1262"/>
                  </a:moveTo>
                  <a:cubicBezTo>
                    <a:pt x="1661" y="1390"/>
                    <a:pt x="1661" y="1390"/>
                    <a:pt x="1661" y="1390"/>
                  </a:cubicBezTo>
                  <a:cubicBezTo>
                    <a:pt x="1661" y="1390"/>
                    <a:pt x="1636" y="1476"/>
                    <a:pt x="1595" y="1560"/>
                  </a:cubicBezTo>
                  <a:cubicBezTo>
                    <a:pt x="1562" y="1626"/>
                    <a:pt x="1518" y="1691"/>
                    <a:pt x="1469" y="1710"/>
                  </a:cubicBezTo>
                  <a:cubicBezTo>
                    <a:pt x="1365" y="1750"/>
                    <a:pt x="1154" y="1639"/>
                    <a:pt x="1154" y="1639"/>
                  </a:cubicBezTo>
                  <a:cubicBezTo>
                    <a:pt x="1250" y="2161"/>
                    <a:pt x="1250" y="2161"/>
                    <a:pt x="1250" y="2161"/>
                  </a:cubicBezTo>
                  <a:cubicBezTo>
                    <a:pt x="1310" y="2496"/>
                    <a:pt x="1310" y="2496"/>
                    <a:pt x="1310" y="2496"/>
                  </a:cubicBezTo>
                  <a:cubicBezTo>
                    <a:pt x="1086" y="2366"/>
                    <a:pt x="1086" y="2366"/>
                    <a:pt x="1086" y="2366"/>
                  </a:cubicBezTo>
                  <a:cubicBezTo>
                    <a:pt x="696" y="2137"/>
                    <a:pt x="696" y="2137"/>
                    <a:pt x="696" y="2137"/>
                  </a:cubicBezTo>
                  <a:cubicBezTo>
                    <a:pt x="375" y="1950"/>
                    <a:pt x="375" y="1950"/>
                    <a:pt x="375" y="1950"/>
                  </a:cubicBezTo>
                  <a:cubicBezTo>
                    <a:pt x="453" y="1560"/>
                    <a:pt x="453" y="1560"/>
                    <a:pt x="453" y="1560"/>
                  </a:cubicBezTo>
                  <a:cubicBezTo>
                    <a:pt x="453" y="1560"/>
                    <a:pt x="181" y="1572"/>
                    <a:pt x="62" y="936"/>
                  </a:cubicBezTo>
                  <a:cubicBezTo>
                    <a:pt x="41" y="819"/>
                    <a:pt x="0" y="0"/>
                    <a:pt x="921" y="0"/>
                  </a:cubicBezTo>
                  <a:cubicBezTo>
                    <a:pt x="1024" y="0"/>
                    <a:pt x="1115" y="8"/>
                    <a:pt x="1195" y="22"/>
                  </a:cubicBezTo>
                  <a:cubicBezTo>
                    <a:pt x="1336" y="47"/>
                    <a:pt x="1442" y="91"/>
                    <a:pt x="1522" y="147"/>
                  </a:cubicBezTo>
                  <a:cubicBezTo>
                    <a:pt x="1584" y="191"/>
                    <a:pt x="1630" y="242"/>
                    <a:pt x="1664" y="296"/>
                  </a:cubicBezTo>
                  <a:cubicBezTo>
                    <a:pt x="1698" y="353"/>
                    <a:pt x="1719" y="413"/>
                    <a:pt x="1730" y="471"/>
                  </a:cubicBezTo>
                  <a:cubicBezTo>
                    <a:pt x="1769" y="671"/>
                    <a:pt x="1701" y="858"/>
                    <a:pt x="1701" y="858"/>
                  </a:cubicBezTo>
                  <a:lnTo>
                    <a:pt x="1917" y="1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14">
              <a:extLst>
                <a:ext uri="{FF2B5EF4-FFF2-40B4-BE49-F238E27FC236}">
                  <a16:creationId xmlns="" xmlns:a16="http://schemas.microsoft.com/office/drawing/2014/main" id="{9B361797-DFEF-47F0-8E08-04BFAD648BA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225" y="1658115"/>
              <a:ext cx="341313" cy="604837"/>
            </a:xfrm>
            <a:custGeom>
              <a:avLst/>
              <a:gdLst>
                <a:gd name="T0" fmla="*/ 1403 w 1403"/>
                <a:gd name="T1" fmla="*/ 1262 h 2496"/>
                <a:gd name="T2" fmla="*/ 1147 w 1403"/>
                <a:gd name="T3" fmla="*/ 1390 h 2496"/>
                <a:gd name="T4" fmla="*/ 955 w 1403"/>
                <a:gd name="T5" fmla="*/ 1710 h 2496"/>
                <a:gd name="T6" fmla="*/ 640 w 1403"/>
                <a:gd name="T7" fmla="*/ 1639 h 2496"/>
                <a:gd name="T8" fmla="*/ 796 w 1403"/>
                <a:gd name="T9" fmla="*/ 2496 h 2496"/>
                <a:gd name="T10" fmla="*/ 572 w 1403"/>
                <a:gd name="T11" fmla="*/ 2366 h 2496"/>
                <a:gd name="T12" fmla="*/ 182 w 1403"/>
                <a:gd name="T13" fmla="*/ 2137 h 2496"/>
                <a:gd name="T14" fmla="*/ 80 w 1403"/>
                <a:gd name="T15" fmla="*/ 2078 h 2496"/>
                <a:gd name="T16" fmla="*/ 0 w 1403"/>
                <a:gd name="T17" fmla="*/ 1639 h 2496"/>
                <a:gd name="T18" fmla="*/ 315 w 1403"/>
                <a:gd name="T19" fmla="*/ 1710 h 2496"/>
                <a:gd name="T20" fmla="*/ 507 w 1403"/>
                <a:gd name="T21" fmla="*/ 1390 h 2496"/>
                <a:gd name="T22" fmla="*/ 763 w 1403"/>
                <a:gd name="T23" fmla="*/ 1262 h 2496"/>
                <a:gd name="T24" fmla="*/ 547 w 1403"/>
                <a:gd name="T25" fmla="*/ 858 h 2496"/>
                <a:gd name="T26" fmla="*/ 576 w 1403"/>
                <a:gd name="T27" fmla="*/ 471 h 2496"/>
                <a:gd name="T28" fmla="*/ 510 w 1403"/>
                <a:gd name="T29" fmla="*/ 296 h 2496"/>
                <a:gd name="T30" fmla="*/ 106 w 1403"/>
                <a:gd name="T31" fmla="*/ 35 h 2496"/>
                <a:gd name="T32" fmla="*/ 407 w 1403"/>
                <a:gd name="T33" fmla="*/ 0 h 2496"/>
                <a:gd name="T34" fmla="*/ 1150 w 1403"/>
                <a:gd name="T35" fmla="*/ 296 h 2496"/>
                <a:gd name="T36" fmla="*/ 1216 w 1403"/>
                <a:gd name="T37" fmla="*/ 471 h 2496"/>
                <a:gd name="T38" fmla="*/ 1187 w 1403"/>
                <a:gd name="T39" fmla="*/ 858 h 2496"/>
                <a:gd name="T40" fmla="*/ 1403 w 1403"/>
                <a:gd name="T41" fmla="*/ 1262 h 2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03" h="2496">
                  <a:moveTo>
                    <a:pt x="1403" y="1262"/>
                  </a:moveTo>
                  <a:cubicBezTo>
                    <a:pt x="1147" y="1390"/>
                    <a:pt x="1147" y="1390"/>
                    <a:pt x="1147" y="1390"/>
                  </a:cubicBezTo>
                  <a:cubicBezTo>
                    <a:pt x="1147" y="1390"/>
                    <a:pt x="1066" y="1667"/>
                    <a:pt x="955" y="1710"/>
                  </a:cubicBezTo>
                  <a:cubicBezTo>
                    <a:pt x="851" y="1750"/>
                    <a:pt x="640" y="1639"/>
                    <a:pt x="640" y="1639"/>
                  </a:cubicBezTo>
                  <a:cubicBezTo>
                    <a:pt x="796" y="2496"/>
                    <a:pt x="796" y="2496"/>
                    <a:pt x="796" y="2496"/>
                  </a:cubicBezTo>
                  <a:cubicBezTo>
                    <a:pt x="572" y="2366"/>
                    <a:pt x="572" y="2366"/>
                    <a:pt x="572" y="2366"/>
                  </a:cubicBezTo>
                  <a:cubicBezTo>
                    <a:pt x="182" y="2137"/>
                    <a:pt x="182" y="2137"/>
                    <a:pt x="182" y="2137"/>
                  </a:cubicBezTo>
                  <a:cubicBezTo>
                    <a:pt x="80" y="2078"/>
                    <a:pt x="80" y="2078"/>
                    <a:pt x="80" y="2078"/>
                  </a:cubicBezTo>
                  <a:cubicBezTo>
                    <a:pt x="0" y="1639"/>
                    <a:pt x="0" y="1639"/>
                    <a:pt x="0" y="1639"/>
                  </a:cubicBezTo>
                  <a:cubicBezTo>
                    <a:pt x="0" y="1639"/>
                    <a:pt x="211" y="1750"/>
                    <a:pt x="315" y="1710"/>
                  </a:cubicBezTo>
                  <a:cubicBezTo>
                    <a:pt x="426" y="1667"/>
                    <a:pt x="507" y="1390"/>
                    <a:pt x="507" y="1390"/>
                  </a:cubicBezTo>
                  <a:cubicBezTo>
                    <a:pt x="763" y="1262"/>
                    <a:pt x="763" y="1262"/>
                    <a:pt x="763" y="1262"/>
                  </a:cubicBezTo>
                  <a:cubicBezTo>
                    <a:pt x="547" y="858"/>
                    <a:pt x="547" y="858"/>
                    <a:pt x="547" y="858"/>
                  </a:cubicBezTo>
                  <a:cubicBezTo>
                    <a:pt x="547" y="858"/>
                    <a:pt x="615" y="671"/>
                    <a:pt x="576" y="471"/>
                  </a:cubicBezTo>
                  <a:cubicBezTo>
                    <a:pt x="565" y="413"/>
                    <a:pt x="544" y="353"/>
                    <a:pt x="510" y="296"/>
                  </a:cubicBezTo>
                  <a:cubicBezTo>
                    <a:pt x="441" y="184"/>
                    <a:pt x="318" y="85"/>
                    <a:pt x="106" y="35"/>
                  </a:cubicBezTo>
                  <a:cubicBezTo>
                    <a:pt x="192" y="13"/>
                    <a:pt x="292" y="0"/>
                    <a:pt x="407" y="0"/>
                  </a:cubicBezTo>
                  <a:cubicBezTo>
                    <a:pt x="838" y="0"/>
                    <a:pt x="1050" y="135"/>
                    <a:pt x="1150" y="296"/>
                  </a:cubicBezTo>
                  <a:cubicBezTo>
                    <a:pt x="1184" y="353"/>
                    <a:pt x="1205" y="413"/>
                    <a:pt x="1216" y="471"/>
                  </a:cubicBezTo>
                  <a:cubicBezTo>
                    <a:pt x="1255" y="671"/>
                    <a:pt x="1187" y="858"/>
                    <a:pt x="1187" y="858"/>
                  </a:cubicBezTo>
                  <a:lnTo>
                    <a:pt x="1403" y="1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4562E676-D7FA-440F-A583-42290FD1A837}"/>
              </a:ext>
            </a:extLst>
          </p:cNvPr>
          <p:cNvGrpSpPr/>
          <p:nvPr/>
        </p:nvGrpSpPr>
        <p:grpSpPr>
          <a:xfrm>
            <a:off x="6914117" y="2865559"/>
            <a:ext cx="895596" cy="785707"/>
            <a:chOff x="6015037" y="-969963"/>
            <a:chExt cx="1811338" cy="1589088"/>
          </a:xfrm>
          <a:solidFill>
            <a:schemeClr val="bg1"/>
          </a:solidFill>
        </p:grpSpPr>
        <p:sp>
          <p:nvSpPr>
            <p:cNvPr id="7" name="Freeform 18">
              <a:extLst>
                <a:ext uri="{FF2B5EF4-FFF2-40B4-BE49-F238E27FC236}">
                  <a16:creationId xmlns="" xmlns:a16="http://schemas.microsoft.com/office/drawing/2014/main" id="{10945BC5-2D5F-4175-BE56-C5F8D0BAEB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15037" y="-969963"/>
              <a:ext cx="1811338" cy="1589088"/>
            </a:xfrm>
            <a:custGeom>
              <a:avLst/>
              <a:gdLst>
                <a:gd name="T0" fmla="*/ 994 w 2908"/>
                <a:gd name="T1" fmla="*/ 0 h 2560"/>
                <a:gd name="T2" fmla="*/ 907 w 2908"/>
                <a:gd name="T3" fmla="*/ 42 h 2560"/>
                <a:gd name="T4" fmla="*/ 1023 w 2908"/>
                <a:gd name="T5" fmla="*/ 278 h 2560"/>
                <a:gd name="T6" fmla="*/ 1070 w 2908"/>
                <a:gd name="T7" fmla="*/ 278 h 2560"/>
                <a:gd name="T8" fmla="*/ 1070 w 2908"/>
                <a:gd name="T9" fmla="*/ 751 h 2560"/>
                <a:gd name="T10" fmla="*/ 110 w 2908"/>
                <a:gd name="T11" fmla="*/ 2186 h 2560"/>
                <a:gd name="T12" fmla="*/ 346 w 2908"/>
                <a:gd name="T13" fmla="*/ 2560 h 2560"/>
                <a:gd name="T14" fmla="*/ 2562 w 2908"/>
                <a:gd name="T15" fmla="*/ 2560 h 2560"/>
                <a:gd name="T16" fmla="*/ 2798 w 2908"/>
                <a:gd name="T17" fmla="*/ 2186 h 2560"/>
                <a:gd name="T18" fmla="*/ 1838 w 2908"/>
                <a:gd name="T19" fmla="*/ 751 h 2560"/>
                <a:gd name="T20" fmla="*/ 1838 w 2908"/>
                <a:gd name="T21" fmla="*/ 278 h 2560"/>
                <a:gd name="T22" fmla="*/ 1885 w 2908"/>
                <a:gd name="T23" fmla="*/ 278 h 2560"/>
                <a:gd name="T24" fmla="*/ 2001 w 2908"/>
                <a:gd name="T25" fmla="*/ 42 h 2560"/>
                <a:gd name="T26" fmla="*/ 1914 w 2908"/>
                <a:gd name="T27" fmla="*/ 0 h 2560"/>
                <a:gd name="T28" fmla="*/ 994 w 2908"/>
                <a:gd name="T29" fmla="*/ 0 h 2560"/>
                <a:gd name="T30" fmla="*/ 578 w 2908"/>
                <a:gd name="T31" fmla="*/ 2393 h 2560"/>
                <a:gd name="T32" fmla="*/ 418 w 2908"/>
                <a:gd name="T33" fmla="*/ 2147 h 2560"/>
                <a:gd name="T34" fmla="*/ 1198 w 2908"/>
                <a:gd name="T35" fmla="*/ 1024 h 2560"/>
                <a:gd name="T36" fmla="*/ 1710 w 2908"/>
                <a:gd name="T37" fmla="*/ 1024 h 2560"/>
                <a:gd name="T38" fmla="*/ 2490 w 2908"/>
                <a:gd name="T39" fmla="*/ 2147 h 2560"/>
                <a:gd name="T40" fmla="*/ 2330 w 2908"/>
                <a:gd name="T41" fmla="*/ 2393 h 2560"/>
                <a:gd name="T42" fmla="*/ 578 w 2908"/>
                <a:gd name="T43" fmla="*/ 2393 h 2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08" h="2560">
                  <a:moveTo>
                    <a:pt x="994" y="0"/>
                  </a:moveTo>
                  <a:cubicBezTo>
                    <a:pt x="959" y="0"/>
                    <a:pt x="925" y="15"/>
                    <a:pt x="907" y="42"/>
                  </a:cubicBezTo>
                  <a:cubicBezTo>
                    <a:pt x="837" y="154"/>
                    <a:pt x="898" y="278"/>
                    <a:pt x="1023" y="278"/>
                  </a:cubicBezTo>
                  <a:cubicBezTo>
                    <a:pt x="1070" y="278"/>
                    <a:pt x="1070" y="278"/>
                    <a:pt x="1070" y="278"/>
                  </a:cubicBezTo>
                  <a:cubicBezTo>
                    <a:pt x="1070" y="751"/>
                    <a:pt x="1070" y="751"/>
                    <a:pt x="1070" y="751"/>
                  </a:cubicBezTo>
                  <a:cubicBezTo>
                    <a:pt x="110" y="2186"/>
                    <a:pt x="110" y="2186"/>
                    <a:pt x="110" y="2186"/>
                  </a:cubicBezTo>
                  <a:cubicBezTo>
                    <a:pt x="0" y="2351"/>
                    <a:pt x="132" y="2560"/>
                    <a:pt x="346" y="2560"/>
                  </a:cubicBezTo>
                  <a:cubicBezTo>
                    <a:pt x="2562" y="2560"/>
                    <a:pt x="2562" y="2560"/>
                    <a:pt x="2562" y="2560"/>
                  </a:cubicBezTo>
                  <a:cubicBezTo>
                    <a:pt x="2776" y="2560"/>
                    <a:pt x="2908" y="2351"/>
                    <a:pt x="2798" y="2186"/>
                  </a:cubicBezTo>
                  <a:cubicBezTo>
                    <a:pt x="1838" y="751"/>
                    <a:pt x="1838" y="751"/>
                    <a:pt x="1838" y="751"/>
                  </a:cubicBezTo>
                  <a:cubicBezTo>
                    <a:pt x="1838" y="278"/>
                    <a:pt x="1838" y="278"/>
                    <a:pt x="1838" y="278"/>
                  </a:cubicBezTo>
                  <a:cubicBezTo>
                    <a:pt x="1885" y="278"/>
                    <a:pt x="1885" y="278"/>
                    <a:pt x="1885" y="278"/>
                  </a:cubicBezTo>
                  <a:cubicBezTo>
                    <a:pt x="2010" y="278"/>
                    <a:pt x="2071" y="154"/>
                    <a:pt x="2001" y="42"/>
                  </a:cubicBezTo>
                  <a:cubicBezTo>
                    <a:pt x="1983" y="15"/>
                    <a:pt x="1949" y="0"/>
                    <a:pt x="1914" y="0"/>
                  </a:cubicBezTo>
                  <a:lnTo>
                    <a:pt x="994" y="0"/>
                  </a:lnTo>
                  <a:close/>
                  <a:moveTo>
                    <a:pt x="578" y="2393"/>
                  </a:moveTo>
                  <a:cubicBezTo>
                    <a:pt x="432" y="2393"/>
                    <a:pt x="342" y="2255"/>
                    <a:pt x="418" y="2147"/>
                  </a:cubicBezTo>
                  <a:cubicBezTo>
                    <a:pt x="1198" y="1024"/>
                    <a:pt x="1198" y="1024"/>
                    <a:pt x="1198" y="1024"/>
                  </a:cubicBezTo>
                  <a:cubicBezTo>
                    <a:pt x="1710" y="1024"/>
                    <a:pt x="1710" y="1024"/>
                    <a:pt x="1710" y="1024"/>
                  </a:cubicBezTo>
                  <a:cubicBezTo>
                    <a:pt x="2490" y="2147"/>
                    <a:pt x="2490" y="2147"/>
                    <a:pt x="2490" y="2147"/>
                  </a:cubicBezTo>
                  <a:cubicBezTo>
                    <a:pt x="2566" y="2255"/>
                    <a:pt x="2476" y="2393"/>
                    <a:pt x="2330" y="2393"/>
                  </a:cubicBezTo>
                  <a:lnTo>
                    <a:pt x="578" y="23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Oval 19">
              <a:extLst>
                <a:ext uri="{FF2B5EF4-FFF2-40B4-BE49-F238E27FC236}">
                  <a16:creationId xmlns="" xmlns:a16="http://schemas.microsoft.com/office/drawing/2014/main" id="{B9DE6710-1532-446E-852B-86D918BF26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19938" y="182562"/>
              <a:ext cx="200025" cy="198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Oval 20">
              <a:extLst>
                <a:ext uri="{FF2B5EF4-FFF2-40B4-BE49-F238E27FC236}">
                  <a16:creationId xmlns="" xmlns:a16="http://schemas.microsoft.com/office/drawing/2014/main" id="{15CB944C-08F2-4E58-A779-9CB169A2CE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1813" y="-55563"/>
              <a:ext cx="119063" cy="1190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Oval 21">
              <a:extLst>
                <a:ext uri="{FF2B5EF4-FFF2-40B4-BE49-F238E27FC236}">
                  <a16:creationId xmlns="" xmlns:a16="http://schemas.microsoft.com/office/drawing/2014/main" id="{DC86FD5C-8A2F-4492-ABEA-BF46A53B23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81788" y="103187"/>
              <a:ext cx="158750" cy="1587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Oval 22">
              <a:extLst>
                <a:ext uri="{FF2B5EF4-FFF2-40B4-BE49-F238E27FC236}">
                  <a16:creationId xmlns="" xmlns:a16="http://schemas.microsoft.com/office/drawing/2014/main" id="{0F403179-2AEE-4519-AE47-C95C379CE7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61163" y="-174625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Oval 23">
              <a:extLst>
                <a:ext uri="{FF2B5EF4-FFF2-40B4-BE49-F238E27FC236}">
                  <a16:creationId xmlns="" xmlns:a16="http://schemas.microsoft.com/office/drawing/2014/main" id="{4D77E716-4DA7-47CD-AF5A-A64E1DEB51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388" y="261937"/>
              <a:ext cx="200025" cy="198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6" name="Text Placeholder 6">
            <a:extLst>
              <a:ext uri="{FF2B5EF4-FFF2-40B4-BE49-F238E27FC236}">
                <a16:creationId xmlns="" xmlns:a16="http://schemas.microsoft.com/office/drawing/2014/main" id="{C167515D-40FD-42B2-BA1C-070D7C22D060}"/>
              </a:ext>
            </a:extLst>
          </p:cNvPr>
          <p:cNvSpPr txBox="1">
            <a:spLocks/>
          </p:cNvSpPr>
          <p:nvPr/>
        </p:nvSpPr>
        <p:spPr>
          <a:xfrm>
            <a:off x="3558469" y="4973311"/>
            <a:ext cx="2103419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160"/>
              </a:lnSpc>
            </a:pPr>
            <a:endParaRPr lang="en-US" sz="1400" dirty="0">
              <a:solidFill>
                <a:srgbClr val="355E7A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7" name="Text Placeholder 6">
            <a:extLst>
              <a:ext uri="{FF2B5EF4-FFF2-40B4-BE49-F238E27FC236}">
                <a16:creationId xmlns="" xmlns:a16="http://schemas.microsoft.com/office/drawing/2014/main" id="{44348D76-F6AC-4475-918B-9063B7092FCC}"/>
              </a:ext>
            </a:extLst>
          </p:cNvPr>
          <p:cNvSpPr txBox="1">
            <a:spLocks/>
          </p:cNvSpPr>
          <p:nvPr/>
        </p:nvSpPr>
        <p:spPr>
          <a:xfrm>
            <a:off x="6355585" y="4973311"/>
            <a:ext cx="2012661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2160"/>
              </a:lnSpc>
            </a:pPr>
            <a:endParaRPr lang="en-US" sz="1400" dirty="0">
              <a:solidFill>
                <a:srgbClr val="355E7A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Text Placeholder 6">
            <a:extLst>
              <a:ext uri="{FF2B5EF4-FFF2-40B4-BE49-F238E27FC236}">
                <a16:creationId xmlns="" xmlns:a16="http://schemas.microsoft.com/office/drawing/2014/main" id="{D608A726-9F46-47AF-B95E-A6F1FC4F9F01}"/>
              </a:ext>
            </a:extLst>
          </p:cNvPr>
          <p:cNvSpPr txBox="1">
            <a:spLocks/>
          </p:cNvSpPr>
          <p:nvPr/>
        </p:nvSpPr>
        <p:spPr>
          <a:xfrm>
            <a:off x="9110812" y="4973311"/>
            <a:ext cx="2051610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160"/>
              </a:lnSpc>
            </a:pPr>
            <a:endParaRPr lang="en-US" sz="1400" dirty="0">
              <a:solidFill>
                <a:srgbClr val="355E7A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9" name="Text Placeholder 6">
            <a:extLst>
              <a:ext uri="{FF2B5EF4-FFF2-40B4-BE49-F238E27FC236}">
                <a16:creationId xmlns="" xmlns:a16="http://schemas.microsoft.com/office/drawing/2014/main" id="{854A7A10-C2A4-4619-AC47-F26123A3993D}"/>
              </a:ext>
            </a:extLst>
          </p:cNvPr>
          <p:cNvSpPr txBox="1">
            <a:spLocks/>
          </p:cNvSpPr>
          <p:nvPr/>
        </p:nvSpPr>
        <p:spPr>
          <a:xfrm>
            <a:off x="856664" y="4973311"/>
            <a:ext cx="2103419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160"/>
              </a:lnSpc>
            </a:pPr>
            <a:endParaRPr lang="en-US" sz="1400" dirty="0">
              <a:solidFill>
                <a:srgbClr val="355E7A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FDB6D245-70D2-4C92-958A-F5644A91EB11}"/>
              </a:ext>
            </a:extLst>
          </p:cNvPr>
          <p:cNvSpPr txBox="1"/>
          <p:nvPr/>
        </p:nvSpPr>
        <p:spPr>
          <a:xfrm>
            <a:off x="1933575" y="275742"/>
            <a:ext cx="8201026" cy="941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5000"/>
              </a:lnSpc>
            </a:pPr>
            <a:r>
              <a:rPr lang="ru-RU" sz="3600" b="1" dirty="0" smtClean="0">
                <a:solidFill>
                  <a:srgbClr val="586496"/>
                </a:solidFill>
                <a:ea typeface="Roboto Medium" panose="02000000000000000000" pitchFamily="2" charset="0"/>
              </a:rPr>
              <a:t>Услуги АНО «ТРИЦ», оказываемые собственными силами</a:t>
            </a:r>
            <a:endParaRPr lang="en-US" sz="3600" b="1" dirty="0">
              <a:solidFill>
                <a:srgbClr val="586496"/>
              </a:solidFill>
              <a:ea typeface="Roboto Medium" panose="02000000000000000000" pitchFamily="2" charset="0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="" xmlns:a16="http://schemas.microsoft.com/office/drawing/2014/main" id="{3C243615-8228-42F3-8763-453625CB025D}"/>
              </a:ext>
            </a:extLst>
          </p:cNvPr>
          <p:cNvCxnSpPr>
            <a:cxnSpLocks/>
          </p:cNvCxnSpPr>
          <p:nvPr/>
        </p:nvCxnSpPr>
        <p:spPr>
          <a:xfrm>
            <a:off x="1949570" y="1199072"/>
            <a:ext cx="8151962" cy="8626"/>
          </a:xfrm>
          <a:prstGeom prst="line">
            <a:avLst/>
          </a:prstGeom>
          <a:ln w="38100">
            <a:solidFill>
              <a:srgbClr val="5864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Subtitle 2">
            <a:extLst>
              <a:ext uri="{FF2B5EF4-FFF2-40B4-BE49-F238E27FC236}">
                <a16:creationId xmlns="" xmlns:a16="http://schemas.microsoft.com/office/drawing/2014/main" id="{D58F2449-CA9D-4490-B7A7-80EDC7EC7223}"/>
              </a:ext>
            </a:extLst>
          </p:cNvPr>
          <p:cNvSpPr txBox="1">
            <a:spLocks/>
          </p:cNvSpPr>
          <p:nvPr/>
        </p:nvSpPr>
        <p:spPr>
          <a:xfrm>
            <a:off x="9034056" y="4681064"/>
            <a:ext cx="2355654" cy="347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>
                <a:solidFill>
                  <a:srgbClr val="586496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Юридические услуги</a:t>
            </a:r>
            <a:endParaRPr lang="en-US" sz="2000" dirty="0">
              <a:solidFill>
                <a:srgbClr val="586496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3" name="Subtitle 2">
            <a:extLst>
              <a:ext uri="{FF2B5EF4-FFF2-40B4-BE49-F238E27FC236}">
                <a16:creationId xmlns="" xmlns:a16="http://schemas.microsoft.com/office/drawing/2014/main" id="{88213CB6-97A3-4199-BEE5-213F14FF4CF2}"/>
              </a:ext>
            </a:extLst>
          </p:cNvPr>
          <p:cNvSpPr txBox="1">
            <a:spLocks/>
          </p:cNvSpPr>
          <p:nvPr/>
        </p:nvSpPr>
        <p:spPr>
          <a:xfrm>
            <a:off x="3472442" y="4652241"/>
            <a:ext cx="2355654" cy="347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>
                <a:solidFill>
                  <a:srgbClr val="586496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3</a:t>
            </a:r>
            <a:r>
              <a:rPr lang="en-US" sz="2000" dirty="0" smtClean="0">
                <a:solidFill>
                  <a:srgbClr val="586496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D</a:t>
            </a:r>
            <a:r>
              <a:rPr lang="ru-RU" sz="2000" dirty="0" smtClean="0">
                <a:solidFill>
                  <a:srgbClr val="586496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 – моделирование, </a:t>
            </a:r>
            <a:r>
              <a:rPr lang="ru-RU" sz="2000" dirty="0" err="1" smtClean="0">
                <a:solidFill>
                  <a:srgbClr val="586496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прототипирование</a:t>
            </a:r>
            <a:endParaRPr lang="en-US" sz="2000" dirty="0">
              <a:solidFill>
                <a:srgbClr val="586496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4" name="Subtitle 2">
            <a:extLst>
              <a:ext uri="{FF2B5EF4-FFF2-40B4-BE49-F238E27FC236}">
                <a16:creationId xmlns="" xmlns:a16="http://schemas.microsoft.com/office/drawing/2014/main" id="{13290374-2E4E-4BB4-AC55-B09CE23820EF}"/>
              </a:ext>
            </a:extLst>
          </p:cNvPr>
          <p:cNvSpPr txBox="1">
            <a:spLocks/>
          </p:cNvSpPr>
          <p:nvPr/>
        </p:nvSpPr>
        <p:spPr>
          <a:xfrm>
            <a:off x="6214338" y="4652241"/>
            <a:ext cx="2355654" cy="347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>
                <a:solidFill>
                  <a:srgbClr val="586496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Организация штучного и мелкосерийного производства</a:t>
            </a:r>
            <a:endParaRPr lang="en-US" sz="2000" dirty="0">
              <a:solidFill>
                <a:srgbClr val="586496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5" name="Subtitle 2">
            <a:extLst>
              <a:ext uri="{FF2B5EF4-FFF2-40B4-BE49-F238E27FC236}">
                <a16:creationId xmlns="" xmlns:a16="http://schemas.microsoft.com/office/drawing/2014/main" id="{4F097966-B615-4899-A1C7-83EFBA7F4FE7}"/>
              </a:ext>
            </a:extLst>
          </p:cNvPr>
          <p:cNvSpPr txBox="1">
            <a:spLocks/>
          </p:cNvSpPr>
          <p:nvPr/>
        </p:nvSpPr>
        <p:spPr>
          <a:xfrm>
            <a:off x="817595" y="4665907"/>
            <a:ext cx="2355654" cy="347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>
                <a:solidFill>
                  <a:srgbClr val="586496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Разработка конструкторской документации</a:t>
            </a:r>
            <a:endParaRPr lang="en-US" sz="2000" dirty="0">
              <a:solidFill>
                <a:srgbClr val="586496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851842" y="63963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5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219" y="2873274"/>
            <a:ext cx="875357" cy="87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8621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="" xmlns:a16="http://schemas.microsoft.com/office/drawing/2014/main" id="{4990C9EE-6676-4378-9A86-A6A9EFCC68D6}"/>
              </a:ext>
            </a:extLst>
          </p:cNvPr>
          <p:cNvSpPr>
            <a:spLocks/>
          </p:cNvSpPr>
          <p:nvPr/>
        </p:nvSpPr>
        <p:spPr bwMode="auto">
          <a:xfrm rot="16200000">
            <a:off x="1506163" y="1222662"/>
            <a:ext cx="486124" cy="2239931"/>
          </a:xfrm>
          <a:custGeom>
            <a:avLst/>
            <a:gdLst>
              <a:gd name="T0" fmla="*/ 0 w 200"/>
              <a:gd name="T1" fmla="*/ 802 h 802"/>
              <a:gd name="T2" fmla="*/ 0 w 200"/>
              <a:gd name="T3" fmla="*/ 89 h 802"/>
              <a:gd name="T4" fmla="*/ 89 w 200"/>
              <a:gd name="T5" fmla="*/ 0 h 802"/>
              <a:gd name="T6" fmla="*/ 111 w 200"/>
              <a:gd name="T7" fmla="*/ 0 h 802"/>
              <a:gd name="T8" fmla="*/ 200 w 200"/>
              <a:gd name="T9" fmla="*/ 89 h 802"/>
              <a:gd name="T10" fmla="*/ 200 w 200"/>
              <a:gd name="T11" fmla="*/ 802 h 802"/>
              <a:gd name="T12" fmla="*/ 0 w 200"/>
              <a:gd name="T13" fmla="*/ 802 h 8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0" h="802">
                <a:moveTo>
                  <a:pt x="0" y="802"/>
                </a:moveTo>
                <a:cubicBezTo>
                  <a:pt x="0" y="89"/>
                  <a:pt x="0" y="89"/>
                  <a:pt x="0" y="89"/>
                </a:cubicBezTo>
                <a:cubicBezTo>
                  <a:pt x="0" y="40"/>
                  <a:pt x="40" y="0"/>
                  <a:pt x="89" y="0"/>
                </a:cubicBezTo>
                <a:cubicBezTo>
                  <a:pt x="111" y="0"/>
                  <a:pt x="111" y="0"/>
                  <a:pt x="111" y="0"/>
                </a:cubicBezTo>
                <a:cubicBezTo>
                  <a:pt x="160" y="0"/>
                  <a:pt x="200" y="40"/>
                  <a:pt x="200" y="89"/>
                </a:cubicBezTo>
                <a:cubicBezTo>
                  <a:pt x="200" y="802"/>
                  <a:pt x="200" y="802"/>
                  <a:pt x="200" y="802"/>
                </a:cubicBezTo>
                <a:lnTo>
                  <a:pt x="0" y="802"/>
                </a:lnTo>
                <a:close/>
              </a:path>
            </a:pathLst>
          </a:custGeom>
          <a:solidFill>
            <a:srgbClr val="65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="" xmlns:a16="http://schemas.microsoft.com/office/drawing/2014/main" id="{D1D32FCF-2872-4F32-A6AD-97D9C02B5426}"/>
              </a:ext>
            </a:extLst>
          </p:cNvPr>
          <p:cNvSpPr>
            <a:spLocks/>
          </p:cNvSpPr>
          <p:nvPr/>
        </p:nvSpPr>
        <p:spPr bwMode="auto">
          <a:xfrm rot="16200000">
            <a:off x="1506164" y="3006136"/>
            <a:ext cx="486124" cy="2239930"/>
          </a:xfrm>
          <a:custGeom>
            <a:avLst/>
            <a:gdLst>
              <a:gd name="T0" fmla="*/ 0 w 200"/>
              <a:gd name="T1" fmla="*/ 1600 h 1600"/>
              <a:gd name="T2" fmla="*/ 0 w 200"/>
              <a:gd name="T3" fmla="*/ 100 h 1600"/>
              <a:gd name="T4" fmla="*/ 100 w 200"/>
              <a:gd name="T5" fmla="*/ 0 h 1600"/>
              <a:gd name="T6" fmla="*/ 100 w 200"/>
              <a:gd name="T7" fmla="*/ 0 h 1600"/>
              <a:gd name="T8" fmla="*/ 200 w 200"/>
              <a:gd name="T9" fmla="*/ 100 h 1600"/>
              <a:gd name="T10" fmla="*/ 200 w 200"/>
              <a:gd name="T11" fmla="*/ 1600 h 1600"/>
              <a:gd name="T12" fmla="*/ 0 w 200"/>
              <a:gd name="T13" fmla="*/ 1600 h 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0" h="1600">
                <a:moveTo>
                  <a:pt x="0" y="1600"/>
                </a:moveTo>
                <a:cubicBezTo>
                  <a:pt x="0" y="100"/>
                  <a:pt x="0" y="100"/>
                  <a:pt x="0" y="100"/>
                </a:cubicBezTo>
                <a:cubicBezTo>
                  <a:pt x="0" y="45"/>
                  <a:pt x="45" y="0"/>
                  <a:pt x="100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155" y="0"/>
                  <a:pt x="200" y="45"/>
                  <a:pt x="200" y="100"/>
                </a:cubicBezTo>
                <a:cubicBezTo>
                  <a:pt x="200" y="1600"/>
                  <a:pt x="200" y="1600"/>
                  <a:pt x="200" y="1600"/>
                </a:cubicBezTo>
                <a:lnTo>
                  <a:pt x="0" y="1600"/>
                </a:lnTo>
                <a:close/>
              </a:path>
            </a:pathLst>
          </a:custGeom>
          <a:solidFill>
            <a:srgbClr val="533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10">
            <a:extLst>
              <a:ext uri="{FF2B5EF4-FFF2-40B4-BE49-F238E27FC236}">
                <a16:creationId xmlns="" xmlns:a16="http://schemas.microsoft.com/office/drawing/2014/main" id="{2618E5CE-6034-48A6-BB0B-D8B2DC0BB68F}"/>
              </a:ext>
            </a:extLst>
          </p:cNvPr>
          <p:cNvSpPr>
            <a:spLocks/>
          </p:cNvSpPr>
          <p:nvPr/>
        </p:nvSpPr>
        <p:spPr bwMode="auto">
          <a:xfrm rot="16200000">
            <a:off x="2944511" y="1537995"/>
            <a:ext cx="972248" cy="1130882"/>
          </a:xfrm>
          <a:custGeom>
            <a:avLst/>
            <a:gdLst>
              <a:gd name="T0" fmla="*/ 491 w 982"/>
              <a:gd name="T1" fmla="*/ 0 h 566"/>
              <a:gd name="T2" fmla="*/ 982 w 982"/>
              <a:gd name="T3" fmla="*/ 566 h 566"/>
              <a:gd name="T4" fmla="*/ 0 w 982"/>
              <a:gd name="T5" fmla="*/ 566 h 566"/>
              <a:gd name="T6" fmla="*/ 0 w 982"/>
              <a:gd name="T7" fmla="*/ 0 h 566"/>
              <a:gd name="T8" fmla="*/ 491 w 982"/>
              <a:gd name="T9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2" h="566">
                <a:moveTo>
                  <a:pt x="491" y="0"/>
                </a:moveTo>
                <a:lnTo>
                  <a:pt x="982" y="566"/>
                </a:lnTo>
                <a:lnTo>
                  <a:pt x="0" y="566"/>
                </a:lnTo>
                <a:lnTo>
                  <a:pt x="0" y="0"/>
                </a:lnTo>
                <a:lnTo>
                  <a:pt x="491" y="0"/>
                </a:lnTo>
                <a:close/>
              </a:path>
            </a:pathLst>
          </a:custGeom>
          <a:solidFill>
            <a:srgbClr val="5888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11">
            <a:extLst>
              <a:ext uri="{FF2B5EF4-FFF2-40B4-BE49-F238E27FC236}">
                <a16:creationId xmlns="" xmlns:a16="http://schemas.microsoft.com/office/drawing/2014/main" id="{C1DB9829-1DC0-4AB9-978E-819D36DF4266}"/>
              </a:ext>
            </a:extLst>
          </p:cNvPr>
          <p:cNvSpPr>
            <a:spLocks/>
          </p:cNvSpPr>
          <p:nvPr/>
        </p:nvSpPr>
        <p:spPr bwMode="auto">
          <a:xfrm rot="16200000">
            <a:off x="2949003" y="3803722"/>
            <a:ext cx="971258" cy="1130882"/>
          </a:xfrm>
          <a:custGeom>
            <a:avLst/>
            <a:gdLst>
              <a:gd name="T0" fmla="*/ 981 w 981"/>
              <a:gd name="T1" fmla="*/ 0 h 566"/>
              <a:gd name="T2" fmla="*/ 981 w 981"/>
              <a:gd name="T3" fmla="*/ 566 h 566"/>
              <a:gd name="T4" fmla="*/ 0 w 981"/>
              <a:gd name="T5" fmla="*/ 566 h 566"/>
              <a:gd name="T6" fmla="*/ 490 w 981"/>
              <a:gd name="T7" fmla="*/ 0 h 566"/>
              <a:gd name="T8" fmla="*/ 981 w 981"/>
              <a:gd name="T9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1" h="566">
                <a:moveTo>
                  <a:pt x="981" y="0"/>
                </a:moveTo>
                <a:lnTo>
                  <a:pt x="981" y="566"/>
                </a:lnTo>
                <a:lnTo>
                  <a:pt x="0" y="566"/>
                </a:lnTo>
                <a:lnTo>
                  <a:pt x="490" y="0"/>
                </a:lnTo>
                <a:lnTo>
                  <a:pt x="981" y="0"/>
                </a:lnTo>
                <a:close/>
              </a:path>
            </a:pathLst>
          </a:custGeom>
          <a:solidFill>
            <a:srgbClr val="4C2D7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CB811748-811F-43B1-A751-168424917118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3593677" y="4285438"/>
            <a:ext cx="971258" cy="166459"/>
          </a:xfrm>
          <a:prstGeom prst="rect">
            <a:avLst/>
          </a:prstGeom>
          <a:solidFill>
            <a:srgbClr val="40286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F5336AF1-F5E5-40B0-9A54-9136586F7F44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3592327" y="2015478"/>
            <a:ext cx="972248" cy="168175"/>
          </a:xfrm>
          <a:prstGeom prst="rect">
            <a:avLst/>
          </a:prstGeom>
          <a:solidFill>
            <a:srgbClr val="4B74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9">
            <a:extLst>
              <a:ext uri="{FF2B5EF4-FFF2-40B4-BE49-F238E27FC236}">
                <a16:creationId xmlns="" xmlns:a16="http://schemas.microsoft.com/office/drawing/2014/main" id="{D1512131-B893-448E-AF92-5A68CF60DCAF}"/>
              </a:ext>
            </a:extLst>
          </p:cNvPr>
          <p:cNvSpPr>
            <a:spLocks/>
          </p:cNvSpPr>
          <p:nvPr/>
        </p:nvSpPr>
        <p:spPr bwMode="auto">
          <a:xfrm>
            <a:off x="3270804" y="4026884"/>
            <a:ext cx="508445" cy="555306"/>
          </a:xfrm>
          <a:custGeom>
            <a:avLst/>
            <a:gdLst>
              <a:gd name="T0" fmla="*/ 1664 w 1984"/>
              <a:gd name="T1" fmla="*/ 1536 h 2176"/>
              <a:gd name="T2" fmla="*/ 1474 w 1984"/>
              <a:gd name="T3" fmla="*/ 1600 h 2176"/>
              <a:gd name="T4" fmla="*/ 637 w 1984"/>
              <a:gd name="T5" fmla="*/ 1122 h 2176"/>
              <a:gd name="T6" fmla="*/ 640 w 1984"/>
              <a:gd name="T7" fmla="*/ 1088 h 2176"/>
              <a:gd name="T8" fmla="*/ 637 w 1984"/>
              <a:gd name="T9" fmla="*/ 1055 h 2176"/>
              <a:gd name="T10" fmla="*/ 1474 w 1984"/>
              <a:gd name="T11" fmla="*/ 576 h 2176"/>
              <a:gd name="T12" fmla="*/ 1664 w 1984"/>
              <a:gd name="T13" fmla="*/ 640 h 2176"/>
              <a:gd name="T14" fmla="*/ 1984 w 1984"/>
              <a:gd name="T15" fmla="*/ 320 h 2176"/>
              <a:gd name="T16" fmla="*/ 1664 w 1984"/>
              <a:gd name="T17" fmla="*/ 0 h 2176"/>
              <a:gd name="T18" fmla="*/ 1344 w 1984"/>
              <a:gd name="T19" fmla="*/ 320 h 2176"/>
              <a:gd name="T20" fmla="*/ 1347 w 1984"/>
              <a:gd name="T21" fmla="*/ 354 h 2176"/>
              <a:gd name="T22" fmla="*/ 510 w 1984"/>
              <a:gd name="T23" fmla="*/ 832 h 2176"/>
              <a:gd name="T24" fmla="*/ 320 w 1984"/>
              <a:gd name="T25" fmla="*/ 768 h 2176"/>
              <a:gd name="T26" fmla="*/ 0 w 1984"/>
              <a:gd name="T27" fmla="*/ 1088 h 2176"/>
              <a:gd name="T28" fmla="*/ 320 w 1984"/>
              <a:gd name="T29" fmla="*/ 1408 h 2176"/>
              <a:gd name="T30" fmla="*/ 510 w 1984"/>
              <a:gd name="T31" fmla="*/ 1344 h 2176"/>
              <a:gd name="T32" fmla="*/ 1347 w 1984"/>
              <a:gd name="T33" fmla="*/ 1822 h 2176"/>
              <a:gd name="T34" fmla="*/ 1344 w 1984"/>
              <a:gd name="T35" fmla="*/ 1856 h 2176"/>
              <a:gd name="T36" fmla="*/ 1664 w 1984"/>
              <a:gd name="T37" fmla="*/ 2176 h 2176"/>
              <a:gd name="T38" fmla="*/ 1984 w 1984"/>
              <a:gd name="T39" fmla="*/ 1856 h 2176"/>
              <a:gd name="T40" fmla="*/ 1664 w 1984"/>
              <a:gd name="T41" fmla="*/ 1536 h 2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984" h="2176">
                <a:moveTo>
                  <a:pt x="1664" y="1536"/>
                </a:moveTo>
                <a:cubicBezTo>
                  <a:pt x="1592" y="1536"/>
                  <a:pt x="1527" y="1560"/>
                  <a:pt x="1474" y="1600"/>
                </a:cubicBezTo>
                <a:cubicBezTo>
                  <a:pt x="637" y="1122"/>
                  <a:pt x="637" y="1122"/>
                  <a:pt x="637" y="1122"/>
                </a:cubicBezTo>
                <a:cubicBezTo>
                  <a:pt x="638" y="1110"/>
                  <a:pt x="640" y="1099"/>
                  <a:pt x="640" y="1088"/>
                </a:cubicBezTo>
                <a:cubicBezTo>
                  <a:pt x="640" y="1077"/>
                  <a:pt x="638" y="1066"/>
                  <a:pt x="637" y="1055"/>
                </a:cubicBezTo>
                <a:cubicBezTo>
                  <a:pt x="1474" y="576"/>
                  <a:pt x="1474" y="576"/>
                  <a:pt x="1474" y="576"/>
                </a:cubicBezTo>
                <a:cubicBezTo>
                  <a:pt x="1527" y="616"/>
                  <a:pt x="1592" y="640"/>
                  <a:pt x="1664" y="640"/>
                </a:cubicBezTo>
                <a:cubicBezTo>
                  <a:pt x="1841" y="640"/>
                  <a:pt x="1984" y="497"/>
                  <a:pt x="1984" y="320"/>
                </a:cubicBezTo>
                <a:cubicBezTo>
                  <a:pt x="1984" y="143"/>
                  <a:pt x="1841" y="0"/>
                  <a:pt x="1664" y="0"/>
                </a:cubicBezTo>
                <a:cubicBezTo>
                  <a:pt x="1487" y="0"/>
                  <a:pt x="1344" y="143"/>
                  <a:pt x="1344" y="320"/>
                </a:cubicBezTo>
                <a:cubicBezTo>
                  <a:pt x="1344" y="331"/>
                  <a:pt x="1346" y="342"/>
                  <a:pt x="1347" y="354"/>
                </a:cubicBezTo>
                <a:cubicBezTo>
                  <a:pt x="510" y="832"/>
                  <a:pt x="510" y="832"/>
                  <a:pt x="510" y="832"/>
                </a:cubicBezTo>
                <a:cubicBezTo>
                  <a:pt x="457" y="792"/>
                  <a:pt x="392" y="768"/>
                  <a:pt x="320" y="768"/>
                </a:cubicBezTo>
                <a:cubicBezTo>
                  <a:pt x="143" y="768"/>
                  <a:pt x="0" y="911"/>
                  <a:pt x="0" y="1088"/>
                </a:cubicBezTo>
                <a:cubicBezTo>
                  <a:pt x="0" y="1265"/>
                  <a:pt x="143" y="1408"/>
                  <a:pt x="320" y="1408"/>
                </a:cubicBezTo>
                <a:cubicBezTo>
                  <a:pt x="392" y="1408"/>
                  <a:pt x="457" y="1384"/>
                  <a:pt x="510" y="1344"/>
                </a:cubicBezTo>
                <a:cubicBezTo>
                  <a:pt x="1347" y="1822"/>
                  <a:pt x="1347" y="1822"/>
                  <a:pt x="1347" y="1822"/>
                </a:cubicBezTo>
                <a:cubicBezTo>
                  <a:pt x="1346" y="1834"/>
                  <a:pt x="1344" y="1845"/>
                  <a:pt x="1344" y="1856"/>
                </a:cubicBezTo>
                <a:cubicBezTo>
                  <a:pt x="1344" y="2033"/>
                  <a:pt x="1487" y="2176"/>
                  <a:pt x="1664" y="2176"/>
                </a:cubicBezTo>
                <a:cubicBezTo>
                  <a:pt x="1841" y="2176"/>
                  <a:pt x="1984" y="2033"/>
                  <a:pt x="1984" y="1856"/>
                </a:cubicBezTo>
                <a:cubicBezTo>
                  <a:pt x="1984" y="1679"/>
                  <a:pt x="1841" y="1536"/>
                  <a:pt x="1664" y="15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5BBCEE62-2194-489B-A224-0BE9E2A1B45A}"/>
              </a:ext>
            </a:extLst>
          </p:cNvPr>
          <p:cNvSpPr txBox="1"/>
          <p:nvPr/>
        </p:nvSpPr>
        <p:spPr>
          <a:xfrm>
            <a:off x="1005226" y="366892"/>
            <a:ext cx="10453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586496"/>
                </a:solidFill>
                <a:ea typeface="Roboto Medium" panose="02000000000000000000" pitchFamily="2" charset="0"/>
              </a:rPr>
              <a:t>Результаты деятельности АНО «ТРИЦ»</a:t>
            </a:r>
            <a:endParaRPr lang="en-US" sz="4800" b="1" dirty="0">
              <a:solidFill>
                <a:srgbClr val="586496"/>
              </a:solidFill>
              <a:ea typeface="Roboto Medium" panose="02000000000000000000" pitchFamily="2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D80B239A-149E-4547-817C-9971AD06CF18}"/>
              </a:ext>
            </a:extLst>
          </p:cNvPr>
          <p:cNvCxnSpPr>
            <a:cxnSpLocks/>
          </p:cNvCxnSpPr>
          <p:nvPr/>
        </p:nvCxnSpPr>
        <p:spPr>
          <a:xfrm>
            <a:off x="1200150" y="1095375"/>
            <a:ext cx="10182225" cy="1"/>
          </a:xfrm>
          <a:prstGeom prst="line">
            <a:avLst/>
          </a:prstGeom>
          <a:ln w="38100">
            <a:solidFill>
              <a:srgbClr val="5864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D3BE558-D3EF-4AE7-A4AE-A40B0FFBB4A4}"/>
              </a:ext>
            </a:extLst>
          </p:cNvPr>
          <p:cNvSpPr txBox="1"/>
          <p:nvPr/>
        </p:nvSpPr>
        <p:spPr>
          <a:xfrm>
            <a:off x="867607" y="3935205"/>
            <a:ext cx="904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2018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9BAAC59F-3A91-4DB5-BC2B-53F68E5A0D10}"/>
              </a:ext>
            </a:extLst>
          </p:cNvPr>
          <p:cNvSpPr txBox="1"/>
          <p:nvPr/>
        </p:nvSpPr>
        <p:spPr>
          <a:xfrm>
            <a:off x="867607" y="2197627"/>
            <a:ext cx="904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2017</a:t>
            </a:r>
          </a:p>
        </p:txBody>
      </p:sp>
      <p:sp>
        <p:nvSpPr>
          <p:cNvPr id="41" name="Freeform 9">
            <a:extLst>
              <a:ext uri="{FF2B5EF4-FFF2-40B4-BE49-F238E27FC236}">
                <a16:creationId xmlns="" xmlns:a16="http://schemas.microsoft.com/office/drawing/2014/main" id="{D1512131-B893-448E-AF92-5A68CF60DCAF}"/>
              </a:ext>
            </a:extLst>
          </p:cNvPr>
          <p:cNvSpPr>
            <a:spLocks/>
          </p:cNvSpPr>
          <p:nvPr/>
        </p:nvSpPr>
        <p:spPr bwMode="auto">
          <a:xfrm>
            <a:off x="3277998" y="1943520"/>
            <a:ext cx="508445" cy="555306"/>
          </a:xfrm>
          <a:custGeom>
            <a:avLst/>
            <a:gdLst>
              <a:gd name="T0" fmla="*/ 1664 w 1984"/>
              <a:gd name="T1" fmla="*/ 1536 h 2176"/>
              <a:gd name="T2" fmla="*/ 1474 w 1984"/>
              <a:gd name="T3" fmla="*/ 1600 h 2176"/>
              <a:gd name="T4" fmla="*/ 637 w 1984"/>
              <a:gd name="T5" fmla="*/ 1122 h 2176"/>
              <a:gd name="T6" fmla="*/ 640 w 1984"/>
              <a:gd name="T7" fmla="*/ 1088 h 2176"/>
              <a:gd name="T8" fmla="*/ 637 w 1984"/>
              <a:gd name="T9" fmla="*/ 1055 h 2176"/>
              <a:gd name="T10" fmla="*/ 1474 w 1984"/>
              <a:gd name="T11" fmla="*/ 576 h 2176"/>
              <a:gd name="T12" fmla="*/ 1664 w 1984"/>
              <a:gd name="T13" fmla="*/ 640 h 2176"/>
              <a:gd name="T14" fmla="*/ 1984 w 1984"/>
              <a:gd name="T15" fmla="*/ 320 h 2176"/>
              <a:gd name="T16" fmla="*/ 1664 w 1984"/>
              <a:gd name="T17" fmla="*/ 0 h 2176"/>
              <a:gd name="T18" fmla="*/ 1344 w 1984"/>
              <a:gd name="T19" fmla="*/ 320 h 2176"/>
              <a:gd name="T20" fmla="*/ 1347 w 1984"/>
              <a:gd name="T21" fmla="*/ 354 h 2176"/>
              <a:gd name="T22" fmla="*/ 510 w 1984"/>
              <a:gd name="T23" fmla="*/ 832 h 2176"/>
              <a:gd name="T24" fmla="*/ 320 w 1984"/>
              <a:gd name="T25" fmla="*/ 768 h 2176"/>
              <a:gd name="T26" fmla="*/ 0 w 1984"/>
              <a:gd name="T27" fmla="*/ 1088 h 2176"/>
              <a:gd name="T28" fmla="*/ 320 w 1984"/>
              <a:gd name="T29" fmla="*/ 1408 h 2176"/>
              <a:gd name="T30" fmla="*/ 510 w 1984"/>
              <a:gd name="T31" fmla="*/ 1344 h 2176"/>
              <a:gd name="T32" fmla="*/ 1347 w 1984"/>
              <a:gd name="T33" fmla="*/ 1822 h 2176"/>
              <a:gd name="T34" fmla="*/ 1344 w 1984"/>
              <a:gd name="T35" fmla="*/ 1856 h 2176"/>
              <a:gd name="T36" fmla="*/ 1664 w 1984"/>
              <a:gd name="T37" fmla="*/ 2176 h 2176"/>
              <a:gd name="T38" fmla="*/ 1984 w 1984"/>
              <a:gd name="T39" fmla="*/ 1856 h 2176"/>
              <a:gd name="T40" fmla="*/ 1664 w 1984"/>
              <a:gd name="T41" fmla="*/ 1536 h 2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984" h="2176">
                <a:moveTo>
                  <a:pt x="1664" y="1536"/>
                </a:moveTo>
                <a:cubicBezTo>
                  <a:pt x="1592" y="1536"/>
                  <a:pt x="1527" y="1560"/>
                  <a:pt x="1474" y="1600"/>
                </a:cubicBezTo>
                <a:cubicBezTo>
                  <a:pt x="637" y="1122"/>
                  <a:pt x="637" y="1122"/>
                  <a:pt x="637" y="1122"/>
                </a:cubicBezTo>
                <a:cubicBezTo>
                  <a:pt x="638" y="1110"/>
                  <a:pt x="640" y="1099"/>
                  <a:pt x="640" y="1088"/>
                </a:cubicBezTo>
                <a:cubicBezTo>
                  <a:pt x="640" y="1077"/>
                  <a:pt x="638" y="1066"/>
                  <a:pt x="637" y="1055"/>
                </a:cubicBezTo>
                <a:cubicBezTo>
                  <a:pt x="1474" y="576"/>
                  <a:pt x="1474" y="576"/>
                  <a:pt x="1474" y="576"/>
                </a:cubicBezTo>
                <a:cubicBezTo>
                  <a:pt x="1527" y="616"/>
                  <a:pt x="1592" y="640"/>
                  <a:pt x="1664" y="640"/>
                </a:cubicBezTo>
                <a:cubicBezTo>
                  <a:pt x="1841" y="640"/>
                  <a:pt x="1984" y="497"/>
                  <a:pt x="1984" y="320"/>
                </a:cubicBezTo>
                <a:cubicBezTo>
                  <a:pt x="1984" y="143"/>
                  <a:pt x="1841" y="0"/>
                  <a:pt x="1664" y="0"/>
                </a:cubicBezTo>
                <a:cubicBezTo>
                  <a:pt x="1487" y="0"/>
                  <a:pt x="1344" y="143"/>
                  <a:pt x="1344" y="320"/>
                </a:cubicBezTo>
                <a:cubicBezTo>
                  <a:pt x="1344" y="331"/>
                  <a:pt x="1346" y="342"/>
                  <a:pt x="1347" y="354"/>
                </a:cubicBezTo>
                <a:cubicBezTo>
                  <a:pt x="510" y="832"/>
                  <a:pt x="510" y="832"/>
                  <a:pt x="510" y="832"/>
                </a:cubicBezTo>
                <a:cubicBezTo>
                  <a:pt x="457" y="792"/>
                  <a:pt x="392" y="768"/>
                  <a:pt x="320" y="768"/>
                </a:cubicBezTo>
                <a:cubicBezTo>
                  <a:pt x="143" y="768"/>
                  <a:pt x="0" y="911"/>
                  <a:pt x="0" y="1088"/>
                </a:cubicBezTo>
                <a:cubicBezTo>
                  <a:pt x="0" y="1265"/>
                  <a:pt x="143" y="1408"/>
                  <a:pt x="320" y="1408"/>
                </a:cubicBezTo>
                <a:cubicBezTo>
                  <a:pt x="392" y="1408"/>
                  <a:pt x="457" y="1384"/>
                  <a:pt x="510" y="1344"/>
                </a:cubicBezTo>
                <a:cubicBezTo>
                  <a:pt x="1347" y="1822"/>
                  <a:pt x="1347" y="1822"/>
                  <a:pt x="1347" y="1822"/>
                </a:cubicBezTo>
                <a:cubicBezTo>
                  <a:pt x="1346" y="1834"/>
                  <a:pt x="1344" y="1845"/>
                  <a:pt x="1344" y="1856"/>
                </a:cubicBezTo>
                <a:cubicBezTo>
                  <a:pt x="1344" y="2033"/>
                  <a:pt x="1487" y="2176"/>
                  <a:pt x="1664" y="2176"/>
                </a:cubicBezTo>
                <a:cubicBezTo>
                  <a:pt x="1841" y="2176"/>
                  <a:pt x="1984" y="2033"/>
                  <a:pt x="1984" y="1856"/>
                </a:cubicBezTo>
                <a:cubicBezTo>
                  <a:pt x="1984" y="1679"/>
                  <a:pt x="1841" y="1536"/>
                  <a:pt x="1664" y="15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670854" y="1576297"/>
            <a:ext cx="631018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75000"/>
              </a:lnSpc>
            </a:pPr>
            <a:r>
              <a:rPr lang="ru-RU" b="1" dirty="0">
                <a:solidFill>
                  <a:srgbClr val="4B7480"/>
                </a:solidFill>
                <a:ea typeface="Times New Roman" panose="02020603050405020304" pitchFamily="18" charset="0"/>
              </a:rPr>
              <a:t>Информационно-консультационная поддержка – 264 </a:t>
            </a:r>
            <a:r>
              <a:rPr lang="ru-RU" b="1" dirty="0" smtClean="0">
                <a:solidFill>
                  <a:srgbClr val="4B7480"/>
                </a:solidFill>
                <a:ea typeface="Times New Roman" panose="02020603050405020304" pitchFamily="18" charset="0"/>
              </a:rPr>
              <a:t>Консультации оказаны  118 уникальным </a:t>
            </a:r>
            <a:r>
              <a:rPr lang="ru-RU" b="1" dirty="0">
                <a:solidFill>
                  <a:srgbClr val="4B7480"/>
                </a:solidFill>
                <a:ea typeface="Times New Roman" panose="02020603050405020304" pitchFamily="18" charset="0"/>
              </a:rPr>
              <a:t>субъектам МСП.</a:t>
            </a:r>
          </a:p>
          <a:p>
            <a:pPr lvl="0">
              <a:lnSpc>
                <a:spcPct val="75000"/>
              </a:lnSpc>
            </a:pPr>
            <a:r>
              <a:rPr lang="ru-RU" b="1" dirty="0">
                <a:solidFill>
                  <a:srgbClr val="4B7480"/>
                </a:solidFill>
                <a:ea typeface="Times New Roman" panose="02020603050405020304" pitchFamily="18" charset="0"/>
              </a:rPr>
              <a:t>Образовательная поддержка: 9 семинаров, 153 участника.</a:t>
            </a:r>
          </a:p>
          <a:p>
            <a:pPr lvl="0">
              <a:lnSpc>
                <a:spcPct val="75000"/>
              </a:lnSpc>
            </a:pPr>
            <a:r>
              <a:rPr lang="ru-RU" b="1" dirty="0">
                <a:solidFill>
                  <a:srgbClr val="4B7480"/>
                </a:solidFill>
              </a:rPr>
              <a:t>Финансовая поддержка: 50 получателей, 49 субъектов МСП, 83 услуги  на общую сумму 16 </a:t>
            </a:r>
            <a:r>
              <a:rPr lang="ru-RU" b="1" dirty="0" smtClean="0">
                <a:solidFill>
                  <a:srgbClr val="4B7480"/>
                </a:solidFill>
              </a:rPr>
              <a:t>805 013</a:t>
            </a:r>
            <a:r>
              <a:rPr lang="ru-RU" b="1" dirty="0">
                <a:solidFill>
                  <a:srgbClr val="4B7480"/>
                </a:solidFill>
              </a:rPr>
              <a:t>, 65 рублей</a:t>
            </a:r>
            <a:r>
              <a:rPr lang="ru-RU" b="1" dirty="0" smtClean="0">
                <a:solidFill>
                  <a:srgbClr val="4B7480"/>
                </a:solidFill>
              </a:rPr>
              <a:t>.</a:t>
            </a:r>
            <a:endParaRPr lang="ru-RU" b="1" dirty="0">
              <a:solidFill>
                <a:srgbClr val="4B748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0853" y="3883038"/>
            <a:ext cx="631018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75000"/>
              </a:lnSpc>
            </a:pPr>
            <a:r>
              <a:rPr lang="ru-RU" b="1" dirty="0">
                <a:solidFill>
                  <a:srgbClr val="40286B"/>
                </a:solidFill>
                <a:ea typeface="Times New Roman" panose="02020603050405020304" pitchFamily="18" charset="0"/>
              </a:rPr>
              <a:t>Информационно-консультационная поддержка – </a:t>
            </a:r>
            <a:r>
              <a:rPr lang="ru-RU" b="1" dirty="0" smtClean="0">
                <a:solidFill>
                  <a:srgbClr val="40286B"/>
                </a:solidFill>
                <a:ea typeface="Times New Roman" panose="02020603050405020304" pitchFamily="18" charset="0"/>
              </a:rPr>
              <a:t>396 Консультации оказаны </a:t>
            </a:r>
            <a:r>
              <a:rPr lang="ru-RU" b="1" smtClean="0">
                <a:solidFill>
                  <a:srgbClr val="40286B"/>
                </a:solidFill>
                <a:ea typeface="Times New Roman" panose="02020603050405020304" pitchFamily="18" charset="0"/>
              </a:rPr>
              <a:t>107 уникальным </a:t>
            </a:r>
            <a:r>
              <a:rPr lang="ru-RU" b="1" dirty="0" smtClean="0">
                <a:solidFill>
                  <a:srgbClr val="40286B"/>
                </a:solidFill>
                <a:ea typeface="Times New Roman" panose="02020603050405020304" pitchFamily="18" charset="0"/>
              </a:rPr>
              <a:t>субъектам МСП. </a:t>
            </a:r>
            <a:endParaRPr lang="ru-RU" b="1" dirty="0">
              <a:solidFill>
                <a:srgbClr val="40286B"/>
              </a:solidFill>
              <a:ea typeface="Times New Roman" panose="02020603050405020304" pitchFamily="18" charset="0"/>
            </a:endParaRPr>
          </a:p>
          <a:p>
            <a:pPr>
              <a:lnSpc>
                <a:spcPct val="75000"/>
              </a:lnSpc>
            </a:pPr>
            <a:r>
              <a:rPr lang="ru-RU" b="1" dirty="0">
                <a:solidFill>
                  <a:srgbClr val="40286B"/>
                </a:solidFill>
                <a:ea typeface="Times New Roman" panose="02020603050405020304" pitchFamily="18" charset="0"/>
              </a:rPr>
              <a:t>Образовательная поддержка: </a:t>
            </a:r>
            <a:r>
              <a:rPr lang="ru-RU" b="1" dirty="0" smtClean="0">
                <a:solidFill>
                  <a:srgbClr val="40286B"/>
                </a:solidFill>
                <a:ea typeface="Times New Roman" panose="02020603050405020304" pitchFamily="18" charset="0"/>
              </a:rPr>
              <a:t>7 семинаров, 91 участник.</a:t>
            </a:r>
            <a:endParaRPr lang="ru-RU" b="1" dirty="0">
              <a:solidFill>
                <a:srgbClr val="40286B"/>
              </a:solidFill>
              <a:ea typeface="Times New Roman" panose="02020603050405020304" pitchFamily="18" charset="0"/>
            </a:endParaRPr>
          </a:p>
          <a:p>
            <a:pPr lvl="0">
              <a:lnSpc>
                <a:spcPct val="75000"/>
              </a:lnSpc>
            </a:pPr>
            <a:r>
              <a:rPr lang="ru-RU" b="1" dirty="0">
                <a:solidFill>
                  <a:srgbClr val="40286B"/>
                </a:solidFill>
              </a:rPr>
              <a:t>Финансовая поддержка: </a:t>
            </a:r>
            <a:r>
              <a:rPr lang="ru-RU" b="1" dirty="0" smtClean="0">
                <a:solidFill>
                  <a:srgbClr val="40286B"/>
                </a:solidFill>
              </a:rPr>
              <a:t>13 </a:t>
            </a:r>
            <a:r>
              <a:rPr lang="ru-RU" b="1" dirty="0">
                <a:solidFill>
                  <a:srgbClr val="40286B"/>
                </a:solidFill>
              </a:rPr>
              <a:t>субъектов МСП, 20 услуг  на общую сумму </a:t>
            </a:r>
            <a:r>
              <a:rPr lang="ru-RU" b="1" dirty="0" smtClean="0">
                <a:solidFill>
                  <a:srgbClr val="40286B"/>
                </a:solidFill>
                <a:ea typeface="Times New Roman" panose="02020603050405020304" pitchFamily="18" charset="0"/>
              </a:rPr>
              <a:t>7 066 524,00 рубля.</a:t>
            </a:r>
          </a:p>
          <a:p>
            <a:pPr lvl="0">
              <a:lnSpc>
                <a:spcPct val="75000"/>
              </a:lnSpc>
            </a:pPr>
            <a:endParaRPr lang="ru-RU" b="1" dirty="0" smtClean="0">
              <a:solidFill>
                <a:srgbClr val="40286B"/>
              </a:solidFill>
              <a:ea typeface="Times New Roman" panose="02020603050405020304" pitchFamily="18" charset="0"/>
            </a:endParaRPr>
          </a:p>
          <a:p>
            <a:pPr lvl="0">
              <a:lnSpc>
                <a:spcPct val="75000"/>
              </a:lnSpc>
            </a:pPr>
            <a:r>
              <a:rPr lang="ru-RU" b="1" dirty="0">
                <a:solidFill>
                  <a:srgbClr val="40286B"/>
                </a:solidFill>
              </a:rPr>
              <a:t>По результатам мониторинга предприятий, которым оказана поддержка:</a:t>
            </a:r>
          </a:p>
          <a:p>
            <a:pPr lvl="0">
              <a:lnSpc>
                <a:spcPct val="75000"/>
              </a:lnSpc>
            </a:pPr>
            <a:r>
              <a:rPr lang="ru-RU" b="1" dirty="0">
                <a:solidFill>
                  <a:srgbClr val="40286B"/>
                </a:solidFill>
              </a:rPr>
              <a:t>На 1 руб. помощи, прирост выручки предприятий составил в среднем </a:t>
            </a:r>
            <a:r>
              <a:rPr lang="ru-RU" b="1" dirty="0" smtClean="0">
                <a:solidFill>
                  <a:srgbClr val="40286B"/>
                </a:solidFill>
              </a:rPr>
              <a:t>107 </a:t>
            </a:r>
            <a:r>
              <a:rPr lang="ru-RU" b="1" dirty="0">
                <a:solidFill>
                  <a:srgbClr val="40286B"/>
                </a:solidFill>
              </a:rPr>
              <a:t>руб. за год.</a:t>
            </a:r>
          </a:p>
          <a:p>
            <a:pPr lvl="0">
              <a:lnSpc>
                <a:spcPct val="75000"/>
              </a:lnSpc>
            </a:pPr>
            <a:r>
              <a:rPr lang="ru-RU" b="1" dirty="0">
                <a:solidFill>
                  <a:srgbClr val="40286B"/>
                </a:solidFill>
              </a:rPr>
              <a:t>Число рабочих мест за 4 года поддержки в среднем на одно </a:t>
            </a:r>
            <a:r>
              <a:rPr lang="ru-RU" b="1" dirty="0" smtClean="0">
                <a:solidFill>
                  <a:srgbClr val="40286B"/>
                </a:solidFill>
              </a:rPr>
              <a:t>предприятие выросло </a:t>
            </a:r>
            <a:r>
              <a:rPr lang="ru-RU" b="1" dirty="0">
                <a:solidFill>
                  <a:srgbClr val="40286B"/>
                </a:solidFill>
              </a:rPr>
              <a:t>на </a:t>
            </a:r>
            <a:r>
              <a:rPr lang="ru-RU" b="1" dirty="0" smtClean="0">
                <a:solidFill>
                  <a:srgbClr val="40286B"/>
                </a:solidFill>
              </a:rPr>
              <a:t>3,7.</a:t>
            </a:r>
            <a:endParaRPr lang="ru-RU" sz="1600" dirty="0">
              <a:solidFill>
                <a:srgbClr val="40286B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851842" y="63963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6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68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9B455778-3306-4809-833E-B4FDB7BEFE29}"/>
              </a:ext>
            </a:extLst>
          </p:cNvPr>
          <p:cNvSpPr txBox="1"/>
          <p:nvPr/>
        </p:nvSpPr>
        <p:spPr>
          <a:xfrm>
            <a:off x="1046205" y="0"/>
            <a:ext cx="9959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586496"/>
                </a:solidFill>
                <a:ea typeface="Roboto Medium" panose="02000000000000000000" pitchFamily="2" charset="0"/>
              </a:rPr>
              <a:t>Обратная связь от бизнеса</a:t>
            </a:r>
            <a:endParaRPr lang="en-US" sz="4800" b="1" dirty="0">
              <a:solidFill>
                <a:srgbClr val="586496"/>
              </a:solidFill>
              <a:ea typeface="Roboto Medium" panose="02000000000000000000" pitchFamily="2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65F171AB-5A51-49D4-A6EC-05FF755E4FA7}"/>
              </a:ext>
            </a:extLst>
          </p:cNvPr>
          <p:cNvCxnSpPr>
            <a:cxnSpLocks/>
          </p:cNvCxnSpPr>
          <p:nvPr/>
        </p:nvCxnSpPr>
        <p:spPr>
          <a:xfrm>
            <a:off x="2725947" y="707886"/>
            <a:ext cx="6630195" cy="0"/>
          </a:xfrm>
          <a:prstGeom prst="line">
            <a:avLst/>
          </a:prstGeom>
          <a:ln w="38100">
            <a:solidFill>
              <a:srgbClr val="5864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8098D0CE-C97E-44BB-96C5-19C5C5D0FCFE}"/>
              </a:ext>
            </a:extLst>
          </p:cNvPr>
          <p:cNvSpPr txBox="1"/>
          <p:nvPr/>
        </p:nvSpPr>
        <p:spPr>
          <a:xfrm>
            <a:off x="8410861" y="5374385"/>
            <a:ext cx="1774126" cy="1148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ru-RU" dirty="0" smtClean="0">
                <a:solidFill>
                  <a:srgbClr val="4C297D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Упрощение конкурсных процедур (меньше документов)</a:t>
            </a:r>
            <a:endParaRPr lang="en-US" dirty="0">
              <a:solidFill>
                <a:srgbClr val="4C297D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55ECDB0B-EA15-45B9-8BBB-FCE0BE404993}"/>
              </a:ext>
            </a:extLst>
          </p:cNvPr>
          <p:cNvSpPr txBox="1"/>
          <p:nvPr/>
        </p:nvSpPr>
        <p:spPr>
          <a:xfrm>
            <a:off x="5850038" y="5440204"/>
            <a:ext cx="1624407" cy="573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ru-RU" sz="2000" dirty="0" smtClean="0">
                <a:solidFill>
                  <a:srgbClr val="4E4483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Транспорт в лизинг</a:t>
            </a:r>
            <a:endParaRPr lang="en-US" sz="2000" dirty="0">
              <a:solidFill>
                <a:srgbClr val="4E4483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6E7A77BF-0B0C-4FFD-AE81-7F5CFEE565C7}"/>
              </a:ext>
            </a:extLst>
          </p:cNvPr>
          <p:cNvSpPr txBox="1"/>
          <p:nvPr/>
        </p:nvSpPr>
        <p:spPr>
          <a:xfrm>
            <a:off x="8424702" y="1438661"/>
            <a:ext cx="2496303" cy="940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ru-RU" dirty="0" smtClean="0">
                <a:solidFill>
                  <a:srgbClr val="505B8A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Организация бизнес-сообщества (горизонтальные связи)</a:t>
            </a:r>
            <a:endParaRPr lang="en-US" dirty="0">
              <a:solidFill>
                <a:srgbClr val="505B8A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C384E1C3-EB6B-4A27-96A3-F70ED4246753}"/>
              </a:ext>
            </a:extLst>
          </p:cNvPr>
          <p:cNvSpPr txBox="1"/>
          <p:nvPr/>
        </p:nvSpPr>
        <p:spPr>
          <a:xfrm>
            <a:off x="5712901" y="1506949"/>
            <a:ext cx="3052544" cy="804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ru-RU" sz="2000" dirty="0" smtClean="0">
                <a:solidFill>
                  <a:srgbClr val="54708F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Нехватка квалифицированных кадров</a:t>
            </a:r>
            <a:endParaRPr lang="en-US" sz="2000" dirty="0">
              <a:solidFill>
                <a:srgbClr val="54708F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AD1FB886-9DC8-4C0E-89D9-F265B4E102CE}"/>
              </a:ext>
            </a:extLst>
          </p:cNvPr>
          <p:cNvSpPr txBox="1"/>
          <p:nvPr/>
        </p:nvSpPr>
        <p:spPr>
          <a:xfrm>
            <a:off x="3515255" y="5430586"/>
            <a:ext cx="2059480" cy="573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ru-RU" sz="2000" dirty="0" smtClean="0">
                <a:solidFill>
                  <a:srgbClr val="578795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Помощь в сертификации</a:t>
            </a:r>
            <a:endParaRPr lang="en-US" sz="2000" dirty="0">
              <a:solidFill>
                <a:srgbClr val="578795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C2B7C0BC-8B0E-41CD-994D-254F1EC006EC}"/>
              </a:ext>
            </a:extLst>
          </p:cNvPr>
          <p:cNvSpPr txBox="1"/>
          <p:nvPr/>
        </p:nvSpPr>
        <p:spPr>
          <a:xfrm>
            <a:off x="1312039" y="5440204"/>
            <a:ext cx="1927913" cy="716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ru-RU" dirty="0" smtClean="0">
                <a:solidFill>
                  <a:srgbClr val="65ADA8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Потребность в модернизации производства</a:t>
            </a:r>
            <a:endParaRPr lang="en-US" dirty="0">
              <a:solidFill>
                <a:srgbClr val="65ADA8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9BBE79BF-AE2E-4786-B795-697E0CC6748E}"/>
              </a:ext>
            </a:extLst>
          </p:cNvPr>
          <p:cNvSpPr txBox="1"/>
          <p:nvPr/>
        </p:nvSpPr>
        <p:spPr>
          <a:xfrm>
            <a:off x="3389231" y="1387044"/>
            <a:ext cx="2257452" cy="923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ru-RU" dirty="0" smtClean="0">
                <a:solidFill>
                  <a:srgbClr val="65ADA8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Имущественная поддержка (оборудование и аренда площадей)</a:t>
            </a:r>
            <a:endParaRPr lang="en-US" dirty="0">
              <a:solidFill>
                <a:srgbClr val="65ADA8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9D4A10AE-700C-4C07-A831-3DFB9FF47A7A}"/>
              </a:ext>
            </a:extLst>
          </p:cNvPr>
          <p:cNvSpPr txBox="1"/>
          <p:nvPr/>
        </p:nvSpPr>
        <p:spPr>
          <a:xfrm>
            <a:off x="1360870" y="1402651"/>
            <a:ext cx="1921960" cy="804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ru-RU" sz="2000" dirty="0" smtClean="0">
                <a:solidFill>
                  <a:srgbClr val="6093A3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Расширение тематики конкурсов</a:t>
            </a:r>
            <a:endParaRPr lang="en-US" sz="2000" dirty="0">
              <a:solidFill>
                <a:srgbClr val="6093A3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839575" y="6396335"/>
            <a:ext cx="352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8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13" name="Freeform 9">
            <a:extLst>
              <a:ext uri="{FF2B5EF4-FFF2-40B4-BE49-F238E27FC236}">
                <a16:creationId xmlns:a16="http://schemas.microsoft.com/office/drawing/2014/main" xmlns="" id="{73FCB380-F90D-4EEC-A4CB-617D71364671}"/>
              </a:ext>
            </a:extLst>
          </p:cNvPr>
          <p:cNvSpPr>
            <a:spLocks noChangeAspect="1"/>
          </p:cNvSpPr>
          <p:nvPr/>
        </p:nvSpPr>
        <p:spPr bwMode="auto">
          <a:xfrm rot="3600000">
            <a:off x="3825229" y="2141336"/>
            <a:ext cx="1266783" cy="109332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7BB9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73FCB380-F90D-4EEC-A4CB-617D71364671}"/>
              </a:ext>
            </a:extLst>
          </p:cNvPr>
          <p:cNvSpPr>
            <a:spLocks noChangeAspect="1"/>
          </p:cNvSpPr>
          <p:nvPr/>
        </p:nvSpPr>
        <p:spPr bwMode="auto">
          <a:xfrm rot="3600000">
            <a:off x="1715595" y="4042104"/>
            <a:ext cx="1266783" cy="109332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65ADA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5" name="Freeform 9">
            <a:extLst>
              <a:ext uri="{FF2B5EF4-FFF2-40B4-BE49-F238E27FC236}">
                <a16:creationId xmlns:a16="http://schemas.microsoft.com/office/drawing/2014/main" xmlns="" id="{73FCB380-F90D-4EEC-A4CB-617D71364671}"/>
              </a:ext>
            </a:extLst>
          </p:cNvPr>
          <p:cNvSpPr>
            <a:spLocks noChangeAspect="1"/>
          </p:cNvSpPr>
          <p:nvPr/>
        </p:nvSpPr>
        <p:spPr bwMode="auto">
          <a:xfrm rot="3600000">
            <a:off x="6081673" y="2141336"/>
            <a:ext cx="1266783" cy="109332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54708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6" name="Freeform 9">
            <a:extLst>
              <a:ext uri="{FF2B5EF4-FFF2-40B4-BE49-F238E27FC236}">
                <a16:creationId xmlns:a16="http://schemas.microsoft.com/office/drawing/2014/main" xmlns="" id="{73FCB380-F90D-4EEC-A4CB-617D71364671}"/>
              </a:ext>
            </a:extLst>
          </p:cNvPr>
          <p:cNvSpPr>
            <a:spLocks noChangeAspect="1"/>
          </p:cNvSpPr>
          <p:nvPr/>
        </p:nvSpPr>
        <p:spPr bwMode="auto">
          <a:xfrm rot="3600000">
            <a:off x="3827158" y="4080285"/>
            <a:ext cx="1266783" cy="109332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57879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xmlns="" id="{73FCB380-F90D-4EEC-A4CB-617D71364671}"/>
              </a:ext>
            </a:extLst>
          </p:cNvPr>
          <p:cNvSpPr>
            <a:spLocks noChangeAspect="1"/>
          </p:cNvSpPr>
          <p:nvPr/>
        </p:nvSpPr>
        <p:spPr bwMode="auto">
          <a:xfrm rot="3600000">
            <a:off x="6081675" y="4061116"/>
            <a:ext cx="1266783" cy="109332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4E448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8" name="Freeform 9">
            <a:extLst>
              <a:ext uri="{FF2B5EF4-FFF2-40B4-BE49-F238E27FC236}">
                <a16:creationId xmlns:a16="http://schemas.microsoft.com/office/drawing/2014/main" xmlns="" id="{73FCB380-F90D-4EEC-A4CB-617D71364671}"/>
              </a:ext>
            </a:extLst>
          </p:cNvPr>
          <p:cNvSpPr>
            <a:spLocks noChangeAspect="1"/>
          </p:cNvSpPr>
          <p:nvPr/>
        </p:nvSpPr>
        <p:spPr bwMode="auto">
          <a:xfrm rot="3600000">
            <a:off x="8738966" y="2160736"/>
            <a:ext cx="1266783" cy="109332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505B8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9" name="Freeform 9">
            <a:extLst>
              <a:ext uri="{FF2B5EF4-FFF2-40B4-BE49-F238E27FC236}">
                <a16:creationId xmlns:a16="http://schemas.microsoft.com/office/drawing/2014/main" xmlns="" id="{73FCB380-F90D-4EEC-A4CB-617D71364671}"/>
              </a:ext>
            </a:extLst>
          </p:cNvPr>
          <p:cNvSpPr>
            <a:spLocks noChangeAspect="1"/>
          </p:cNvSpPr>
          <p:nvPr/>
        </p:nvSpPr>
        <p:spPr bwMode="auto">
          <a:xfrm rot="3600000">
            <a:off x="8664533" y="4046924"/>
            <a:ext cx="1266783" cy="109332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52308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0" name="Freeform 9">
            <a:extLst>
              <a:ext uri="{FF2B5EF4-FFF2-40B4-BE49-F238E27FC236}">
                <a16:creationId xmlns:a16="http://schemas.microsoft.com/office/drawing/2014/main" xmlns="" id="{73FCB380-F90D-4EEC-A4CB-617D71364671}"/>
              </a:ext>
            </a:extLst>
          </p:cNvPr>
          <p:cNvSpPr>
            <a:spLocks noChangeAspect="1"/>
          </p:cNvSpPr>
          <p:nvPr/>
        </p:nvSpPr>
        <p:spPr bwMode="auto">
          <a:xfrm rot="3600000">
            <a:off x="1715596" y="2141336"/>
            <a:ext cx="1266783" cy="1093321"/>
          </a:xfrm>
          <a:custGeom>
            <a:avLst/>
            <a:gdLst>
              <a:gd name="T0" fmla="*/ 179 w 484"/>
              <a:gd name="T1" fmla="*/ 48 h 419"/>
              <a:gd name="T2" fmla="*/ 28 w 484"/>
              <a:gd name="T3" fmla="*/ 311 h 419"/>
              <a:gd name="T4" fmla="*/ 91 w 484"/>
              <a:gd name="T5" fmla="*/ 419 h 419"/>
              <a:gd name="T6" fmla="*/ 394 w 484"/>
              <a:gd name="T7" fmla="*/ 419 h 419"/>
              <a:gd name="T8" fmla="*/ 456 w 484"/>
              <a:gd name="T9" fmla="*/ 311 h 419"/>
              <a:gd name="T10" fmla="*/ 305 w 484"/>
              <a:gd name="T11" fmla="*/ 48 h 419"/>
              <a:gd name="T12" fmla="*/ 179 w 484"/>
              <a:gd name="T13" fmla="*/ 48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4" h="419">
                <a:moveTo>
                  <a:pt x="179" y="48"/>
                </a:moveTo>
                <a:cubicBezTo>
                  <a:pt x="28" y="311"/>
                  <a:pt x="28" y="311"/>
                  <a:pt x="28" y="311"/>
                </a:cubicBezTo>
                <a:cubicBezTo>
                  <a:pt x="0" y="359"/>
                  <a:pt x="35" y="419"/>
                  <a:pt x="91" y="419"/>
                </a:cubicBezTo>
                <a:cubicBezTo>
                  <a:pt x="394" y="419"/>
                  <a:pt x="394" y="419"/>
                  <a:pt x="394" y="419"/>
                </a:cubicBezTo>
                <a:cubicBezTo>
                  <a:pt x="450" y="419"/>
                  <a:pt x="484" y="359"/>
                  <a:pt x="456" y="311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77" y="0"/>
                  <a:pt x="207" y="0"/>
                  <a:pt x="179" y="48"/>
                </a:cubicBezTo>
                <a:close/>
              </a:path>
            </a:pathLst>
          </a:custGeom>
          <a:solidFill>
            <a:srgbClr val="7CA6B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0000" l="1000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9173" y="4362301"/>
            <a:ext cx="1136339" cy="656552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9645" y1="67456" x2="39645" y2="674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2886" y="2344683"/>
            <a:ext cx="780303" cy="7803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29667" y1="55577" x2="29667" y2="55577"/>
                        <a14:foregroundMark x1="59333" y1="71538" x2="59333" y2="71538"/>
                        <a14:foregroundMark x1="70667" y1="66346" x2="70667" y2="66346"/>
                        <a14:foregroundMark x1="36778" y1="69808" x2="36778" y2="698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085" y="4313450"/>
            <a:ext cx="1161878" cy="6713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154" b="94423" l="10000" r="90000">
                        <a14:foregroundMark x1="20111" y1="24808" x2="20111" y2="24808"/>
                        <a14:foregroundMark x1="62667" y1="37308" x2="62667" y2="37308"/>
                        <a14:foregroundMark x1="83000" y1="6154" x2="83000" y2="6154"/>
                        <a14:foregroundMark x1="84333" y1="94423" x2="84333" y2="944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050" y="4471814"/>
            <a:ext cx="682823" cy="3945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53333" y1="30962" x2="53333" y2="30962"/>
                        <a14:foregroundMark x1="58111" y1="83077" x2="58111" y2="8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817" y="2321579"/>
            <a:ext cx="1393763" cy="805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foregroundMark x1="44444" y1="54231" x2="44444" y2="542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36" y="4248113"/>
            <a:ext cx="1333974" cy="7707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833" y="2368922"/>
            <a:ext cx="730324" cy="7303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5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>
                        <a14:foregroundMark x1="50111" y1="24808" x2="50111" y2="24808"/>
                        <a14:foregroundMark x1="41222" y1="17692" x2="41222" y2="17692"/>
                        <a14:foregroundMark x1="50333" y1="17500" x2="50333" y2="17500"/>
                        <a14:foregroundMark x1="50333" y1="54038" x2="50333" y2="54038"/>
                        <a14:foregroundMark x1="51444" y1="82500" x2="51444" y2="82500"/>
                        <a14:backgroundMark x1="38556" y1="26154" x2="38556" y2="26154"/>
                        <a14:backgroundMark x1="41556" y1="26731" x2="41556" y2="26731"/>
                        <a14:backgroundMark x1="44667" y1="26538" x2="44667" y2="26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956" y="2379303"/>
            <a:ext cx="1401010" cy="80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236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A6DA1485-995B-49BE-A6B6-3928A339604C}"/>
              </a:ext>
            </a:extLst>
          </p:cNvPr>
          <p:cNvSpPr>
            <a:spLocks/>
          </p:cNvSpPr>
          <p:nvPr/>
        </p:nvSpPr>
        <p:spPr bwMode="auto">
          <a:xfrm rot="10800000">
            <a:off x="-2" y="724096"/>
            <a:ext cx="12192002" cy="6128633"/>
          </a:xfrm>
          <a:custGeom>
            <a:avLst/>
            <a:gdLst>
              <a:gd name="connsiteX0" fmla="*/ 10883718 w 12192000"/>
              <a:gd name="connsiteY0" fmla="*/ 5898340 h 5898340"/>
              <a:gd name="connsiteX1" fmla="*/ 6479171 w 12192000"/>
              <a:gd name="connsiteY1" fmla="*/ 5898340 h 5898340"/>
              <a:gd name="connsiteX2" fmla="*/ 5459631 w 12192000"/>
              <a:gd name="connsiteY2" fmla="*/ 5134101 h 5898340"/>
              <a:gd name="connsiteX3" fmla="*/ 5444020 w 12192000"/>
              <a:gd name="connsiteY3" fmla="*/ 5062246 h 5898340"/>
              <a:gd name="connsiteX4" fmla="*/ 0 w 12192000"/>
              <a:gd name="connsiteY4" fmla="*/ 5062246 h 5898340"/>
              <a:gd name="connsiteX5" fmla="*/ 0 w 12192000"/>
              <a:gd name="connsiteY5" fmla="*/ 1004596 h 5898340"/>
              <a:gd name="connsiteX6" fmla="*/ 7480293 w 12192000"/>
              <a:gd name="connsiteY6" fmla="*/ 1004596 h 5898340"/>
              <a:gd name="connsiteX7" fmla="*/ 7558961 w 12192000"/>
              <a:gd name="connsiteY7" fmla="*/ 867995 h 5898340"/>
              <a:gd name="connsiteX8" fmla="*/ 7758380 w 12192000"/>
              <a:gd name="connsiteY8" fmla="*/ 521721 h 5898340"/>
              <a:gd name="connsiteX9" fmla="*/ 9589973 w 12192000"/>
              <a:gd name="connsiteY9" fmla="*/ 521721 h 5898340"/>
              <a:gd name="connsiteX10" fmla="*/ 9864349 w 12192000"/>
              <a:gd name="connsiteY10" fmla="*/ 998153 h 5898340"/>
              <a:gd name="connsiteX11" fmla="*/ 9868060 w 12192000"/>
              <a:gd name="connsiteY11" fmla="*/ 1004596 h 5898340"/>
              <a:gd name="connsiteX12" fmla="*/ 12192000 w 12192000"/>
              <a:gd name="connsiteY12" fmla="*/ 1004596 h 5898340"/>
              <a:gd name="connsiteX13" fmla="*/ 12192000 w 12192000"/>
              <a:gd name="connsiteY13" fmla="*/ 5062246 h 5898340"/>
              <a:gd name="connsiteX14" fmla="*/ 11908252 w 12192000"/>
              <a:gd name="connsiteY14" fmla="*/ 5062246 h 5898340"/>
              <a:gd name="connsiteX15" fmla="*/ 11893321 w 12192000"/>
              <a:gd name="connsiteY15" fmla="*/ 5134101 h 5898340"/>
              <a:gd name="connsiteX16" fmla="*/ 10883718 w 12192000"/>
              <a:gd name="connsiteY16" fmla="*/ 5898340 h 5898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192000" h="5898340">
                <a:moveTo>
                  <a:pt x="10883718" y="5898340"/>
                </a:moveTo>
                <a:cubicBezTo>
                  <a:pt x="10883718" y="5898340"/>
                  <a:pt x="10883718" y="5898340"/>
                  <a:pt x="6479171" y="5898340"/>
                </a:cubicBezTo>
                <a:cubicBezTo>
                  <a:pt x="5970394" y="5898340"/>
                  <a:pt x="5580863" y="5558678"/>
                  <a:pt x="5459631" y="5134101"/>
                </a:cubicBezTo>
                <a:lnTo>
                  <a:pt x="5444020" y="5062246"/>
                </a:lnTo>
                <a:lnTo>
                  <a:pt x="0" y="5062246"/>
                </a:lnTo>
                <a:lnTo>
                  <a:pt x="0" y="1004596"/>
                </a:lnTo>
                <a:lnTo>
                  <a:pt x="7480293" y="1004596"/>
                </a:lnTo>
                <a:lnTo>
                  <a:pt x="7558961" y="867995"/>
                </a:lnTo>
                <a:cubicBezTo>
                  <a:pt x="7623335" y="756215"/>
                  <a:pt x="7689786" y="640829"/>
                  <a:pt x="7758380" y="521721"/>
                </a:cubicBezTo>
                <a:cubicBezTo>
                  <a:pt x="8165400" y="-173906"/>
                  <a:pt x="9182953" y="-173906"/>
                  <a:pt x="9589973" y="521721"/>
                </a:cubicBezTo>
                <a:cubicBezTo>
                  <a:pt x="9589973" y="521721"/>
                  <a:pt x="9589973" y="521721"/>
                  <a:pt x="9864349" y="998153"/>
                </a:cubicBezTo>
                <a:lnTo>
                  <a:pt x="9868060" y="1004596"/>
                </a:lnTo>
                <a:lnTo>
                  <a:pt x="12192000" y="1004596"/>
                </a:lnTo>
                <a:lnTo>
                  <a:pt x="12192000" y="5062246"/>
                </a:lnTo>
                <a:lnTo>
                  <a:pt x="11908252" y="5062246"/>
                </a:lnTo>
                <a:lnTo>
                  <a:pt x="11893321" y="5134101"/>
                </a:lnTo>
                <a:cubicBezTo>
                  <a:pt x="11776348" y="5558678"/>
                  <a:pt x="11392495" y="5898340"/>
                  <a:pt x="10883718" y="5898340"/>
                </a:cubicBezTo>
                <a:close/>
              </a:path>
            </a:pathLst>
          </a:custGeom>
          <a:gradFill>
            <a:gsLst>
              <a:gs pos="4000">
                <a:srgbClr val="523089"/>
              </a:gs>
              <a:gs pos="85000">
                <a:srgbClr val="65ADA8"/>
              </a:gs>
            </a:gsLst>
            <a:lin ang="7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693275" y="113997"/>
            <a:ext cx="89716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 smtClean="0">
                <a:solidFill>
                  <a:srgbClr val="464E77"/>
                </a:solidFill>
              </a:rPr>
              <a:t>Маркетинг инжиниринговых услуг по Томской области</a:t>
            </a:r>
            <a:endParaRPr lang="ru-RU" sz="2800" b="1" dirty="0">
              <a:solidFill>
                <a:srgbClr val="464E77"/>
              </a:solidFill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824206" y="1760641"/>
            <a:ext cx="10832334" cy="3593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750" dirty="0">
                <a:solidFill>
                  <a:schemeClr val="bg1"/>
                </a:solidFill>
                <a:latin typeface="Roboto Medium"/>
              </a:rPr>
              <a:t>Продукт АНО ТРИЦ – инжиниринговые </a:t>
            </a: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услуги.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Основными потребителями инжиниринговых услуг являются производственные и обрабатывающие предприятия.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На </a:t>
            </a:r>
            <a:r>
              <a:rPr lang="ru-RU" sz="1750" dirty="0">
                <a:solidFill>
                  <a:schemeClr val="bg1"/>
                </a:solidFill>
                <a:latin typeface="Roboto Medium"/>
              </a:rPr>
              <a:t>1 апреля 2018 года по сравнению с 1 апреля 2017 года число учтенных в  </a:t>
            </a:r>
            <a:r>
              <a:rPr lang="ru-RU" sz="1750" dirty="0" err="1">
                <a:solidFill>
                  <a:schemeClr val="bg1"/>
                </a:solidFill>
                <a:latin typeface="Roboto Medium"/>
              </a:rPr>
              <a:t>Статрегистре</a:t>
            </a:r>
            <a:r>
              <a:rPr lang="ru-RU" sz="1750" dirty="0">
                <a:solidFill>
                  <a:schemeClr val="bg1"/>
                </a:solidFill>
                <a:latin typeface="Roboto Medium"/>
              </a:rPr>
              <a:t> организаций  Томской области  уменьшилось на 2511 единиц и составило </a:t>
            </a: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31571 предприятий, из них обрабатывающих предприятий – 2457 шт. (</a:t>
            </a:r>
            <a:r>
              <a:rPr lang="ru-RU" sz="1750" dirty="0">
                <a:solidFill>
                  <a:schemeClr val="bg1"/>
                </a:solidFill>
                <a:latin typeface="Roboto Medium"/>
              </a:rPr>
              <a:t>7,8 %</a:t>
            </a: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), уменьшилось на 9,6%.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Результаты мониторинга </a:t>
            </a:r>
            <a:r>
              <a:rPr lang="ru-RU" sz="1750" dirty="0">
                <a:solidFill>
                  <a:schemeClr val="bg1"/>
                </a:solidFill>
                <a:latin typeface="Roboto Medium"/>
              </a:rPr>
              <a:t>– </a:t>
            </a: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80 предприятий оказывает </a:t>
            </a:r>
            <a:r>
              <a:rPr lang="ru-RU" sz="1750" dirty="0">
                <a:solidFill>
                  <a:schemeClr val="bg1"/>
                </a:solidFill>
                <a:latin typeface="Roboto Medium"/>
              </a:rPr>
              <a:t>инжиниринговые услуги. </a:t>
            </a:r>
            <a:endParaRPr lang="ru-RU" sz="1750" dirty="0" smtClean="0">
              <a:solidFill>
                <a:schemeClr val="bg1"/>
              </a:solidFill>
              <a:latin typeface="Roboto Medium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Наиболее развитые отрасли: Нефтяная и нефтегазовая промышленность, Транспорт и логистика, Пищевая промышленность, Машиностроение, Энергетика, строительство, Лесная, деревообрабатывающая и целлюлозно-бумажная промышленность, Атомная промышленность, Торговля. Представлены крупными компаниями: «</a:t>
            </a:r>
            <a:r>
              <a:rPr lang="ru-RU" sz="1750" dirty="0" err="1" smtClean="0">
                <a:solidFill>
                  <a:schemeClr val="bg1"/>
                </a:solidFill>
                <a:latin typeface="Roboto Medium"/>
              </a:rPr>
              <a:t>Томскнефть</a:t>
            </a: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» ВНК, Газпром </a:t>
            </a:r>
            <a:r>
              <a:rPr lang="ru-RU" sz="1750" dirty="0" err="1" smtClean="0">
                <a:solidFill>
                  <a:schemeClr val="bg1"/>
                </a:solidFill>
                <a:latin typeface="Roboto Medium"/>
              </a:rPr>
              <a:t>Трансгаз</a:t>
            </a: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 Томск, Сибирский химический Комбинат, Томская генерация, КДВ-Групп, Сибирская аграрная группа, Томское пиво, </a:t>
            </a:r>
            <a:r>
              <a:rPr lang="ru-RU" sz="1750" dirty="0" err="1" smtClean="0">
                <a:solidFill>
                  <a:schemeClr val="bg1"/>
                </a:solidFill>
                <a:latin typeface="Roboto Medium"/>
              </a:rPr>
              <a:t>Межениновская</a:t>
            </a: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 птицефабрика, </a:t>
            </a:r>
            <a:r>
              <a:rPr lang="ru-RU" sz="1750" dirty="0" err="1" smtClean="0">
                <a:solidFill>
                  <a:schemeClr val="bg1"/>
                </a:solidFill>
                <a:latin typeface="Roboto Medium"/>
              </a:rPr>
              <a:t>Сибкабель</a:t>
            </a:r>
            <a:r>
              <a:rPr lang="ru-RU" sz="1750" dirty="0" smtClean="0">
                <a:solidFill>
                  <a:schemeClr val="bg1"/>
                </a:solidFill>
                <a:latin typeface="Roboto Medium"/>
              </a:rPr>
              <a:t> и др.</a:t>
            </a:r>
          </a:p>
        </p:txBody>
      </p:sp>
      <p:cxnSp>
        <p:nvCxnSpPr>
          <p:cNvPr id="11" name="Straight Connector 39">
            <a:extLst>
              <a:ext uri="{FF2B5EF4-FFF2-40B4-BE49-F238E27FC236}">
                <a16:creationId xmlns:a16="http://schemas.microsoft.com/office/drawing/2014/main" xmlns="" id="{D80B239A-149E-4547-817C-9971AD06CF18}"/>
              </a:ext>
            </a:extLst>
          </p:cNvPr>
          <p:cNvCxnSpPr>
            <a:cxnSpLocks/>
          </p:cNvCxnSpPr>
          <p:nvPr/>
        </p:nvCxnSpPr>
        <p:spPr>
          <a:xfrm>
            <a:off x="1693275" y="638355"/>
            <a:ext cx="8688975" cy="9345"/>
          </a:xfrm>
          <a:prstGeom prst="line">
            <a:avLst/>
          </a:prstGeom>
          <a:ln w="38100">
            <a:solidFill>
              <a:srgbClr val="5864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1851842" y="63963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9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672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98714" y="113997"/>
            <a:ext cx="11321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rgbClr val="464E77"/>
                </a:solidFill>
              </a:rPr>
              <a:t>Инжиниринговые услуги, предлагаемые субъектами МСП Томской области</a:t>
            </a:r>
            <a:endParaRPr lang="ru-RU" sz="2400" b="1" dirty="0">
              <a:solidFill>
                <a:srgbClr val="464E77"/>
              </a:solidFill>
            </a:endParaRPr>
          </a:p>
        </p:txBody>
      </p:sp>
      <p:cxnSp>
        <p:nvCxnSpPr>
          <p:cNvPr id="11" name="Straight Connector 39">
            <a:extLst>
              <a:ext uri="{FF2B5EF4-FFF2-40B4-BE49-F238E27FC236}">
                <a16:creationId xmlns:a16="http://schemas.microsoft.com/office/drawing/2014/main" xmlns="" id="{D80B239A-149E-4547-817C-9971AD06CF18}"/>
              </a:ext>
            </a:extLst>
          </p:cNvPr>
          <p:cNvCxnSpPr>
            <a:cxnSpLocks/>
          </p:cNvCxnSpPr>
          <p:nvPr/>
        </p:nvCxnSpPr>
        <p:spPr>
          <a:xfrm flipV="1">
            <a:off x="638175" y="647700"/>
            <a:ext cx="10058400" cy="9525"/>
          </a:xfrm>
          <a:prstGeom prst="line">
            <a:avLst/>
          </a:prstGeom>
          <a:ln w="38100">
            <a:solidFill>
              <a:srgbClr val="5864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1696351" y="639633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10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15143" y="810683"/>
            <a:ext cx="62701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solidFill>
                  <a:srgbClr val="464E77"/>
                </a:solidFill>
              </a:rPr>
              <a:t>Всего 80 компании предлагают 107 услуг</a:t>
            </a:r>
            <a:endParaRPr lang="ru-RU" sz="2400" dirty="0">
              <a:solidFill>
                <a:srgbClr val="464E77"/>
              </a:solidFill>
            </a:endParaRPr>
          </a:p>
        </p:txBody>
      </p:sp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1822088"/>
              </p:ext>
            </p:extLst>
          </p:nvPr>
        </p:nvGraphicFramePr>
        <p:xfrm>
          <a:off x="1752061" y="1272347"/>
          <a:ext cx="8905053" cy="5254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726306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07474" y="113997"/>
            <a:ext cx="102592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rgbClr val="464E77"/>
                </a:solidFill>
              </a:rPr>
              <a:t>Востребованность инжиниринговых услуг по результатам опроса МСП</a:t>
            </a:r>
            <a:endParaRPr lang="ru-RU" sz="2400" b="1" dirty="0">
              <a:solidFill>
                <a:srgbClr val="464E77"/>
              </a:solidFill>
            </a:endParaRPr>
          </a:p>
        </p:txBody>
      </p:sp>
      <p:cxnSp>
        <p:nvCxnSpPr>
          <p:cNvPr id="11" name="Straight Connector 39">
            <a:extLst>
              <a:ext uri="{FF2B5EF4-FFF2-40B4-BE49-F238E27FC236}">
                <a16:creationId xmlns:a16="http://schemas.microsoft.com/office/drawing/2014/main" xmlns="" id="{D80B239A-149E-4547-817C-9971AD06CF18}"/>
              </a:ext>
            </a:extLst>
          </p:cNvPr>
          <p:cNvCxnSpPr>
            <a:cxnSpLocks/>
          </p:cNvCxnSpPr>
          <p:nvPr/>
        </p:nvCxnSpPr>
        <p:spPr>
          <a:xfrm flipV="1">
            <a:off x="1095375" y="657225"/>
            <a:ext cx="9401175" cy="1"/>
          </a:xfrm>
          <a:prstGeom prst="line">
            <a:avLst/>
          </a:prstGeom>
          <a:ln w="38100">
            <a:solidFill>
              <a:srgbClr val="5864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1696351" y="639633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11</a:t>
            </a:r>
            <a:endParaRPr lang="ru-RU" sz="2400" dirty="0">
              <a:solidFill>
                <a:srgbClr val="7030A0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0549051"/>
              </p:ext>
            </p:extLst>
          </p:nvPr>
        </p:nvGraphicFramePr>
        <p:xfrm>
          <a:off x="1527496" y="836919"/>
          <a:ext cx="9477374" cy="58139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759638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chemeClr val="bg1"/>
            </a:gs>
            <a:gs pos="32000">
              <a:srgbClr val="4E4483"/>
            </a:gs>
            <a:gs pos="62000">
              <a:srgbClr val="578795"/>
            </a:gs>
            <a:gs pos="86000">
              <a:srgbClr val="65ADA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29748" y="155986"/>
            <a:ext cx="8971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dirty="0" smtClean="0">
                <a:solidFill>
                  <a:srgbClr val="464E77"/>
                </a:solidFill>
              </a:rPr>
              <a:t>Стратегия 19.21</a:t>
            </a:r>
            <a:r>
              <a:rPr lang="ru-RU" sz="3200" b="1" dirty="0" smtClean="0">
                <a:solidFill>
                  <a:srgbClr val="464E77"/>
                </a:solidFill>
              </a:rPr>
              <a:t> </a:t>
            </a:r>
            <a:endParaRPr lang="ru-RU" sz="3200" b="1" dirty="0">
              <a:solidFill>
                <a:srgbClr val="464E77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785419" y="720806"/>
            <a:ext cx="4965291" cy="0"/>
          </a:xfrm>
          <a:prstGeom prst="line">
            <a:avLst/>
          </a:prstGeom>
          <a:ln w="41275">
            <a:solidFill>
              <a:srgbClr val="4E44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696351" y="639085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12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10303" y="734041"/>
            <a:ext cx="96688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tx2"/>
                </a:solidFill>
              </a:rPr>
              <a:t>Цель: снижение барьеров для бизнеса </a:t>
            </a:r>
          </a:p>
          <a:p>
            <a:pPr algn="ctr"/>
            <a:r>
              <a:rPr lang="ru-RU" sz="2400" dirty="0" smtClean="0">
                <a:solidFill>
                  <a:schemeClr val="tx2"/>
                </a:solidFill>
              </a:rPr>
              <a:t>через доступность инжиниринговых услуг и имущественную поддержку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0481558"/>
              </p:ext>
            </p:extLst>
          </p:nvPr>
        </p:nvGraphicFramePr>
        <p:xfrm>
          <a:off x="275160" y="1855587"/>
          <a:ext cx="11605800" cy="42062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168117"/>
                <a:gridCol w="2855344"/>
                <a:gridCol w="6582339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Задача</a:t>
                      </a:r>
                      <a:r>
                        <a:rPr lang="ru-RU" sz="2400" baseline="0" dirty="0" smtClean="0"/>
                        <a:t> 1</a:t>
                      </a:r>
                      <a:endParaRPr lang="ru-RU" sz="24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Решение</a:t>
                      </a:r>
                      <a:endParaRPr lang="ru-RU" sz="24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Шаги</a:t>
                      </a:r>
                      <a:endParaRPr lang="ru-RU" sz="24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9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Обеспечить оказание полного комплекса инжиниринговых услуг субъектам МСП и членам Кластера.</a:t>
                      </a:r>
                      <a:endParaRPr lang="ru-RU" sz="1900" kern="1200" dirty="0">
                        <a:solidFill>
                          <a:schemeClr val="tx2"/>
                        </a:solidFill>
                        <a:latin typeface="Roboto Medium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err="1" smtClean="0">
                          <a:solidFill>
                            <a:schemeClr val="tx2"/>
                          </a:solidFill>
                          <a:latin typeface="Roboto Medium"/>
                        </a:rPr>
                        <a:t>Агрегатор</a:t>
                      </a:r>
                      <a:r>
                        <a:rPr lang="ru-RU" sz="2000" dirty="0" smtClean="0">
                          <a:solidFill>
                            <a:schemeClr val="tx2"/>
                          </a:solidFill>
                          <a:latin typeface="Roboto Medium"/>
                        </a:rPr>
                        <a:t> инжиниринговых услуг.</a:t>
                      </a: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Актуализация карты компетенций в инжиниринговых и сопутствующих услугах в Томской области.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Оказание услуг собственными силами.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Организация консультационно-посреднической деятельности между МСП и инжиниринговыми компаниями, включая конкурсы на условии </a:t>
                      </a:r>
                      <a:r>
                        <a:rPr lang="ru-RU" sz="2000" kern="1200" baseline="0" dirty="0" err="1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софинансирования</a:t>
                      </a: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Мониторинг инжиниринговой деятельности в РФ и за рубежом.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Продвижение услуг  инжиниринговых компаний за пределы Томской области.</a:t>
                      </a: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24651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29748" y="155986"/>
            <a:ext cx="89716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 smtClean="0">
                <a:solidFill>
                  <a:srgbClr val="464E77"/>
                </a:solidFill>
                <a:latin typeface="Roboto Medium"/>
              </a:rPr>
              <a:t>Стратегия 19.21</a:t>
            </a:r>
            <a:r>
              <a:rPr lang="ru-RU" sz="2800" dirty="0" smtClean="0">
                <a:solidFill>
                  <a:srgbClr val="464E77"/>
                </a:solidFill>
                <a:latin typeface="Roboto Medium"/>
              </a:rPr>
              <a:t> </a:t>
            </a:r>
            <a:endParaRPr lang="ru-RU" sz="2800" dirty="0">
              <a:solidFill>
                <a:srgbClr val="464E77"/>
              </a:solidFill>
              <a:latin typeface="Roboto Medium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785710" y="639106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14</a:t>
            </a:r>
            <a:endParaRPr lang="ru-RU" sz="2400" dirty="0">
              <a:solidFill>
                <a:srgbClr val="7030A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617126"/>
              </p:ext>
            </p:extLst>
          </p:nvPr>
        </p:nvGraphicFramePr>
        <p:xfrm>
          <a:off x="808683" y="1275908"/>
          <a:ext cx="10813774" cy="603495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094005"/>
                <a:gridCol w="2307265"/>
                <a:gridCol w="6412504"/>
              </a:tblGrid>
              <a:tr h="1066711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Задача 2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Решение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Шаги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</a:tr>
              <a:tr h="3632880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Сделать МСП поставщиком крупного бизнеса.</a:t>
                      </a:r>
                      <a:endParaRPr lang="ru-RU" sz="2000" kern="1200" dirty="0">
                        <a:solidFill>
                          <a:schemeClr val="tx2"/>
                        </a:solidFill>
                        <a:latin typeface="Roboto Medium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2"/>
                          </a:solidFill>
                          <a:latin typeface="Roboto Medium"/>
                        </a:rPr>
                        <a:t>Региональный центр компетенций по «выращиванию»</a:t>
                      </a:r>
                      <a:endParaRPr lang="ru-RU" sz="20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Разработка документации</a:t>
                      </a: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 для РЦК (регламент, методика расчета квалификационной оценки, ИКР).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Разработка регламента</a:t>
                      </a: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 деятельности</a:t>
                      </a:r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 РКК.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Анализ потребностей крупного бизнеса, формирование реестра приоритетной продукции.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Отбор</a:t>
                      </a: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 субъектов</a:t>
                      </a:r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 МСП в качестве поставщиков.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Организация </a:t>
                      </a:r>
                      <a:r>
                        <a:rPr lang="ru-RU" sz="2000" kern="1200" dirty="0" err="1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встречсубъектов</a:t>
                      </a:r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 МСП</a:t>
                      </a: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 и </a:t>
                      </a:r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крупного бизнеса.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Организация комплексной поддержки отобранным 2-3 МСП согласно ИКР , включая конкурсное </a:t>
                      </a:r>
                      <a:r>
                        <a:rPr lang="ru-RU" sz="2000" kern="1200" baseline="0" dirty="0" err="1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софинансирование</a:t>
                      </a: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 инжиниринговых услуг, льготное кредитование, содействие в участии в закупках и др.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Мониторинг результативности.</a:t>
                      </a:r>
                      <a:endParaRPr lang="ru-RU" sz="2000" kern="1200" dirty="0">
                        <a:solidFill>
                          <a:schemeClr val="tx2"/>
                        </a:solidFill>
                        <a:latin typeface="Roboto Medium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253346" y="720806"/>
            <a:ext cx="98539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tx2"/>
                </a:solidFill>
                <a:latin typeface="Roboto Medium"/>
              </a:rPr>
              <a:t>Цель: снижение барьеров для бизнеса через доступность инжиниринговых услуг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785419" y="720806"/>
            <a:ext cx="4965291" cy="0"/>
          </a:xfrm>
          <a:prstGeom prst="line">
            <a:avLst/>
          </a:prstGeom>
          <a:ln w="41275">
            <a:solidFill>
              <a:srgbClr val="4E44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348469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29748" y="155986"/>
            <a:ext cx="89716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 smtClean="0">
                <a:solidFill>
                  <a:srgbClr val="464E77"/>
                </a:solidFill>
                <a:latin typeface="Roboto Medium"/>
              </a:rPr>
              <a:t>Стратегия 19.21</a:t>
            </a:r>
            <a:r>
              <a:rPr lang="ru-RU" sz="2800" dirty="0" smtClean="0">
                <a:solidFill>
                  <a:srgbClr val="464E77"/>
                </a:solidFill>
                <a:latin typeface="Roboto Medium"/>
              </a:rPr>
              <a:t> </a:t>
            </a:r>
            <a:endParaRPr lang="ru-RU" sz="2800" dirty="0">
              <a:solidFill>
                <a:srgbClr val="464E77"/>
              </a:solidFill>
              <a:latin typeface="Roboto Medium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785710" y="639106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14</a:t>
            </a:r>
            <a:endParaRPr lang="ru-RU" sz="2400" dirty="0">
              <a:solidFill>
                <a:srgbClr val="7030A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111609"/>
              </p:ext>
            </p:extLst>
          </p:nvPr>
        </p:nvGraphicFramePr>
        <p:xfrm>
          <a:off x="681093" y="1158964"/>
          <a:ext cx="10813774" cy="435933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115270"/>
                <a:gridCol w="2286000"/>
                <a:gridCol w="6412504"/>
              </a:tblGrid>
              <a:tr h="726453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Задача 3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Решение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Шаги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</a:tr>
              <a:tr h="363288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Стимулирование интереса к повышению производительности труда</a:t>
                      </a:r>
                      <a:endParaRPr lang="ru-RU" sz="1800" kern="1200" dirty="0">
                        <a:solidFill>
                          <a:schemeClr val="tx2"/>
                        </a:solidFill>
                        <a:latin typeface="Roboto Medium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2"/>
                          </a:solidFill>
                          <a:latin typeface="Roboto Medium"/>
                        </a:rPr>
                        <a:t>Региональный центр компетенций по производительности труда</a:t>
                      </a:r>
                      <a:endParaRPr lang="ru-RU" sz="20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Разработка документации</a:t>
                      </a: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Работа экспертов с отобранными предприятиями в целях реализации в ТО национального проекта «Производительность труда и поддержка занятости» и регионального проекта «Адресная поддержка повышения производительности труда на предприятиях».</a:t>
                      </a:r>
                      <a:endParaRPr lang="ru-RU" sz="2000" kern="1200" dirty="0" smtClean="0">
                        <a:solidFill>
                          <a:schemeClr val="tx2"/>
                        </a:solidFill>
                        <a:latin typeface="Roboto Medium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Мониторинг результативности.</a:t>
                      </a:r>
                      <a:endParaRPr lang="ru-RU" sz="2000" kern="1200" dirty="0">
                        <a:solidFill>
                          <a:schemeClr val="tx2"/>
                        </a:solidFill>
                        <a:latin typeface="Roboto Medium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253346" y="720806"/>
            <a:ext cx="98539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tx2"/>
                </a:solidFill>
                <a:latin typeface="Roboto Medium"/>
              </a:rPr>
              <a:t>Цель: снижение барьеров для бизнеса через доступность инжиниринговых услуг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785419" y="720806"/>
            <a:ext cx="4965291" cy="0"/>
          </a:xfrm>
          <a:prstGeom prst="line">
            <a:avLst/>
          </a:prstGeom>
          <a:ln w="41275">
            <a:solidFill>
              <a:srgbClr val="4E44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042361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chemeClr val="bg1"/>
            </a:gs>
            <a:gs pos="32000">
              <a:srgbClr val="4E4483"/>
            </a:gs>
            <a:gs pos="62000">
              <a:srgbClr val="578795"/>
            </a:gs>
            <a:gs pos="86000">
              <a:srgbClr val="65ADA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29748" y="155986"/>
            <a:ext cx="8971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dirty="0" smtClean="0">
                <a:solidFill>
                  <a:srgbClr val="464E77"/>
                </a:solidFill>
              </a:rPr>
              <a:t>Стратегия 19.21</a:t>
            </a:r>
            <a:r>
              <a:rPr lang="ru-RU" sz="3200" b="1" dirty="0" smtClean="0">
                <a:solidFill>
                  <a:srgbClr val="464E77"/>
                </a:solidFill>
              </a:rPr>
              <a:t> </a:t>
            </a:r>
            <a:endParaRPr lang="ru-RU" sz="3200" b="1" dirty="0">
              <a:solidFill>
                <a:srgbClr val="464E77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785419" y="720806"/>
            <a:ext cx="4965291" cy="0"/>
          </a:xfrm>
          <a:prstGeom prst="line">
            <a:avLst/>
          </a:prstGeom>
          <a:ln w="41275">
            <a:solidFill>
              <a:srgbClr val="4E44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696351" y="639633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13</a:t>
            </a:r>
            <a:endParaRPr lang="ru-RU" sz="2400" dirty="0">
              <a:solidFill>
                <a:srgbClr val="7030A0"/>
              </a:solidFill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059948"/>
              </p:ext>
            </p:extLst>
          </p:nvPr>
        </p:nvGraphicFramePr>
        <p:xfrm>
          <a:off x="303735" y="2112533"/>
          <a:ext cx="11605800" cy="32918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168117"/>
                <a:gridCol w="3922144"/>
                <a:gridCol w="5515539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Задача</a:t>
                      </a:r>
                      <a:r>
                        <a:rPr lang="ru-RU" sz="2400" baseline="0" dirty="0" smtClean="0"/>
                        <a:t> 4</a:t>
                      </a:r>
                      <a:endParaRPr lang="ru-RU" sz="24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Решение</a:t>
                      </a:r>
                      <a:endParaRPr lang="ru-RU" sz="24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Шаги</a:t>
                      </a:r>
                      <a:endParaRPr lang="ru-RU" sz="24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Обеспечение доступности инжиниринговых услуг субъектам МСП.</a:t>
                      </a:r>
                      <a:endParaRPr lang="ru-RU" sz="2000" kern="1200" dirty="0">
                        <a:solidFill>
                          <a:schemeClr val="tx2"/>
                        </a:solidFill>
                        <a:latin typeface="Roboto Medium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Организация  «Центра инжиниринговой и имущественной поддержки МСП» (далее – «ЦИИП МСП»).</a:t>
                      </a: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Организация текущей деятельности  «Центра инжиниринговой и имущественной поддержки МСП».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Размещение инжиниринговых компаний с условием оказания качественных услуг по доступным для МСП ценам.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Размещение субъектов МСП на оставшихся площадях после размещения инжиниринговых компаний.</a:t>
                      </a: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010303" y="734041"/>
            <a:ext cx="96688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tx2"/>
                </a:solidFill>
              </a:rPr>
              <a:t>Цель: снижение барьеров для бизнеса </a:t>
            </a:r>
          </a:p>
          <a:p>
            <a:pPr algn="ctr"/>
            <a:r>
              <a:rPr lang="ru-RU" sz="2400" dirty="0" smtClean="0">
                <a:solidFill>
                  <a:schemeClr val="tx2"/>
                </a:solidFill>
              </a:rPr>
              <a:t>через доступность инжиниринговых услуг и имущественную поддержку</a:t>
            </a:r>
          </a:p>
        </p:txBody>
      </p:sp>
    </p:spTree>
    <p:extLst>
      <p:ext uri="{BB962C8B-B14F-4D97-AF65-F5344CB8AC3E}">
        <p14:creationId xmlns:p14="http://schemas.microsoft.com/office/powerpoint/2010/main" val="8367939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chemeClr val="bg1"/>
            </a:gs>
            <a:gs pos="32000">
              <a:srgbClr val="4E4483"/>
            </a:gs>
            <a:gs pos="62000">
              <a:srgbClr val="578795"/>
            </a:gs>
            <a:gs pos="86000">
              <a:srgbClr val="65ADA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29748" y="155986"/>
            <a:ext cx="89716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 smtClean="0">
                <a:solidFill>
                  <a:srgbClr val="464E77"/>
                </a:solidFill>
              </a:rPr>
              <a:t>Стратегия 19.21</a:t>
            </a:r>
            <a:r>
              <a:rPr lang="ru-RU" sz="2800" dirty="0" smtClean="0">
                <a:solidFill>
                  <a:srgbClr val="464E77"/>
                </a:solidFill>
              </a:rPr>
              <a:t> </a:t>
            </a:r>
            <a:endParaRPr lang="ru-RU" sz="2800" dirty="0">
              <a:solidFill>
                <a:srgbClr val="464E77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785419" y="720806"/>
            <a:ext cx="4965291" cy="0"/>
          </a:xfrm>
          <a:prstGeom prst="line">
            <a:avLst/>
          </a:prstGeom>
          <a:ln w="41275">
            <a:solidFill>
              <a:srgbClr val="4E44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1696351" y="639106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14</a:t>
            </a:r>
            <a:endParaRPr lang="ru-RU" sz="2400" dirty="0">
              <a:solidFill>
                <a:srgbClr val="7030A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7453736"/>
              </p:ext>
            </p:extLst>
          </p:nvPr>
        </p:nvGraphicFramePr>
        <p:xfrm>
          <a:off x="632860" y="1838115"/>
          <a:ext cx="11099910" cy="45720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644329"/>
                <a:gridCol w="3319720"/>
                <a:gridCol w="5135861"/>
              </a:tblGrid>
              <a:tr h="398707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Задача</a:t>
                      </a:r>
                      <a:r>
                        <a:rPr lang="ru-RU" sz="2800" baseline="0" dirty="0" smtClean="0"/>
                        <a:t> 3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Решение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Шаги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938DB4"/>
                    </a:solidFill>
                  </a:tcPr>
                </a:tc>
              </a:tr>
              <a:tr h="28847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Получение обратной связи от субъектов МСП</a:t>
                      </a: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 Регулярный мониторинг субъектов МСП.</a:t>
                      </a:r>
                      <a:endParaRPr lang="ru-RU" sz="2000" kern="1200" baseline="0" dirty="0">
                        <a:solidFill>
                          <a:schemeClr val="tx2"/>
                        </a:solidFill>
                        <a:latin typeface="Roboto Medium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Выявление и анализ потребностей субъектов МСП в инжиниринговых услугах.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Мониторинг субъектов МСП, получивших поддержку АНО «ТРИЦ».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Ведение базы данных инжиниринговых компаний – субъектов МСП Томской области</a:t>
                      </a:r>
                      <a:r>
                        <a:rPr lang="ru-RU" sz="2000" baseline="0" dirty="0" smtClean="0">
                          <a:solidFill>
                            <a:schemeClr val="tx2"/>
                          </a:solidFill>
                          <a:latin typeface="Roboto Medium"/>
                        </a:rPr>
                        <a:t>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2"/>
                          </a:solidFill>
                          <a:latin typeface="Roboto Medium"/>
                          <a:ea typeface="+mn-ea"/>
                          <a:cs typeface="+mn-cs"/>
                        </a:rPr>
                        <a:t>Ведение базы данных производственных компаний –субъектов МСП Томской области</a:t>
                      </a:r>
                      <a:r>
                        <a:rPr lang="ru-RU" sz="2000" baseline="0" dirty="0" smtClean="0">
                          <a:solidFill>
                            <a:schemeClr val="tx2"/>
                          </a:solidFill>
                          <a:latin typeface="Roboto Medium"/>
                        </a:rPr>
                        <a:t>.</a:t>
                      </a:r>
                      <a:endParaRPr lang="ru-RU" sz="2000" dirty="0" smtClean="0">
                        <a:solidFill>
                          <a:schemeClr val="tx2"/>
                        </a:solidFill>
                        <a:latin typeface="Roboto Medium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2000" dirty="0" smtClean="0">
                        <a:solidFill>
                          <a:schemeClr val="tx2"/>
                        </a:solidFill>
                        <a:latin typeface="Roboto Medium"/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010303" y="734041"/>
            <a:ext cx="96688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tx2"/>
                </a:solidFill>
              </a:rPr>
              <a:t>Цель: снижение барьеров для бизнеса </a:t>
            </a:r>
          </a:p>
          <a:p>
            <a:pPr algn="ctr"/>
            <a:r>
              <a:rPr lang="ru-RU" sz="2400" dirty="0" smtClean="0">
                <a:solidFill>
                  <a:schemeClr val="tx2"/>
                </a:solidFill>
              </a:rPr>
              <a:t>через доступность инжиниринговых услуг и имущественную поддержку</a:t>
            </a:r>
          </a:p>
        </p:txBody>
      </p:sp>
    </p:spTree>
    <p:extLst>
      <p:ext uri="{BB962C8B-B14F-4D97-AF65-F5344CB8AC3E}">
        <p14:creationId xmlns:p14="http://schemas.microsoft.com/office/powerpoint/2010/main" val="11928641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="" xmlns:a16="http://schemas.microsoft.com/office/drawing/2014/main" id="{BB47148F-189D-4A47-82FC-1E6901A24288}"/>
              </a:ext>
            </a:extLst>
          </p:cNvPr>
          <p:cNvSpPr>
            <a:spLocks/>
          </p:cNvSpPr>
          <p:nvPr/>
        </p:nvSpPr>
        <p:spPr bwMode="auto">
          <a:xfrm>
            <a:off x="4290039" y="1831716"/>
            <a:ext cx="2261482" cy="1705773"/>
          </a:xfrm>
          <a:custGeom>
            <a:avLst/>
            <a:gdLst>
              <a:gd name="T0" fmla="*/ 1172 w 1532"/>
              <a:gd name="T1" fmla="*/ 122 h 1161"/>
              <a:gd name="T2" fmla="*/ 916 w 1532"/>
              <a:gd name="T3" fmla="*/ 150 h 1161"/>
              <a:gd name="T4" fmla="*/ 627 w 1532"/>
              <a:gd name="T5" fmla="*/ 253 h 1161"/>
              <a:gd name="T6" fmla="*/ 543 w 1532"/>
              <a:gd name="T7" fmla="*/ 170 h 1161"/>
              <a:gd name="T8" fmla="*/ 602 w 1532"/>
              <a:gd name="T9" fmla="*/ 111 h 1161"/>
              <a:gd name="T10" fmla="*/ 556 w 1532"/>
              <a:gd name="T11" fmla="*/ 0 h 1161"/>
              <a:gd name="T12" fmla="*/ 99 w 1532"/>
              <a:gd name="T13" fmla="*/ 0 h 1161"/>
              <a:gd name="T14" fmla="*/ 34 w 1532"/>
              <a:gd name="T15" fmla="*/ 65 h 1161"/>
              <a:gd name="T16" fmla="*/ 34 w 1532"/>
              <a:gd name="T17" fmla="*/ 523 h 1161"/>
              <a:gd name="T18" fmla="*/ 145 w 1532"/>
              <a:gd name="T19" fmla="*/ 568 h 1161"/>
              <a:gd name="T20" fmla="*/ 204 w 1532"/>
              <a:gd name="T21" fmla="*/ 509 h 1161"/>
              <a:gd name="T22" fmla="*/ 250 w 1532"/>
              <a:gd name="T23" fmla="*/ 555 h 1161"/>
              <a:gd name="T24" fmla="*/ 0 w 1532"/>
              <a:gd name="T25" fmla="*/ 1066 h 1161"/>
              <a:gd name="T26" fmla="*/ 332 w 1532"/>
              <a:gd name="T27" fmla="*/ 902 h 1161"/>
              <a:gd name="T28" fmla="*/ 720 w 1532"/>
              <a:gd name="T29" fmla="*/ 1161 h 1161"/>
              <a:gd name="T30" fmla="*/ 1011 w 1532"/>
              <a:gd name="T31" fmla="*/ 870 h 1161"/>
              <a:gd name="T32" fmla="*/ 1172 w 1532"/>
              <a:gd name="T33" fmla="*/ 842 h 1161"/>
              <a:gd name="T34" fmla="*/ 1532 w 1532"/>
              <a:gd name="T35" fmla="*/ 482 h 1161"/>
              <a:gd name="T36" fmla="*/ 1172 w 1532"/>
              <a:gd name="T37" fmla="*/ 122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532" h="1161">
                <a:moveTo>
                  <a:pt x="1172" y="122"/>
                </a:moveTo>
                <a:cubicBezTo>
                  <a:pt x="1084" y="122"/>
                  <a:pt x="998" y="132"/>
                  <a:pt x="916" y="150"/>
                </a:cubicBezTo>
                <a:cubicBezTo>
                  <a:pt x="814" y="172"/>
                  <a:pt x="717" y="207"/>
                  <a:pt x="627" y="253"/>
                </a:cubicBezTo>
                <a:cubicBezTo>
                  <a:pt x="543" y="170"/>
                  <a:pt x="543" y="170"/>
                  <a:pt x="543" y="170"/>
                </a:cubicBezTo>
                <a:cubicBezTo>
                  <a:pt x="602" y="111"/>
                  <a:pt x="602" y="111"/>
                  <a:pt x="602" y="111"/>
                </a:cubicBezTo>
                <a:cubicBezTo>
                  <a:pt x="643" y="70"/>
                  <a:pt x="614" y="0"/>
                  <a:pt x="556" y="0"/>
                </a:cubicBezTo>
                <a:cubicBezTo>
                  <a:pt x="99" y="0"/>
                  <a:pt x="99" y="0"/>
                  <a:pt x="99" y="0"/>
                </a:cubicBezTo>
                <a:cubicBezTo>
                  <a:pt x="63" y="0"/>
                  <a:pt x="34" y="29"/>
                  <a:pt x="34" y="65"/>
                </a:cubicBezTo>
                <a:cubicBezTo>
                  <a:pt x="34" y="523"/>
                  <a:pt x="34" y="523"/>
                  <a:pt x="34" y="523"/>
                </a:cubicBezTo>
                <a:cubicBezTo>
                  <a:pt x="34" y="580"/>
                  <a:pt x="104" y="609"/>
                  <a:pt x="145" y="568"/>
                </a:cubicBezTo>
                <a:cubicBezTo>
                  <a:pt x="204" y="509"/>
                  <a:pt x="204" y="509"/>
                  <a:pt x="204" y="509"/>
                </a:cubicBezTo>
                <a:cubicBezTo>
                  <a:pt x="250" y="555"/>
                  <a:pt x="250" y="555"/>
                  <a:pt x="250" y="555"/>
                </a:cubicBezTo>
                <a:cubicBezTo>
                  <a:pt x="129" y="700"/>
                  <a:pt x="41" y="875"/>
                  <a:pt x="0" y="1066"/>
                </a:cubicBezTo>
                <a:cubicBezTo>
                  <a:pt x="77" y="967"/>
                  <a:pt x="197" y="902"/>
                  <a:pt x="332" y="902"/>
                </a:cubicBezTo>
                <a:cubicBezTo>
                  <a:pt x="507" y="902"/>
                  <a:pt x="657" y="1009"/>
                  <a:pt x="720" y="1161"/>
                </a:cubicBezTo>
                <a:cubicBezTo>
                  <a:pt x="768" y="1026"/>
                  <a:pt x="875" y="919"/>
                  <a:pt x="1011" y="870"/>
                </a:cubicBezTo>
                <a:cubicBezTo>
                  <a:pt x="1061" y="852"/>
                  <a:pt x="1115" y="842"/>
                  <a:pt x="1172" y="842"/>
                </a:cubicBezTo>
                <a:cubicBezTo>
                  <a:pt x="1371" y="842"/>
                  <a:pt x="1532" y="681"/>
                  <a:pt x="1532" y="482"/>
                </a:cubicBezTo>
                <a:cubicBezTo>
                  <a:pt x="1532" y="284"/>
                  <a:pt x="1371" y="122"/>
                  <a:pt x="1172" y="122"/>
                </a:cubicBezTo>
                <a:close/>
              </a:path>
            </a:pathLst>
          </a:custGeom>
          <a:solidFill>
            <a:srgbClr val="52308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="" xmlns:a16="http://schemas.microsoft.com/office/drawing/2014/main" id="{FF05E620-E1C2-4A03-B3B4-8619090FBB50}"/>
              </a:ext>
            </a:extLst>
          </p:cNvPr>
          <p:cNvSpPr>
            <a:spLocks/>
          </p:cNvSpPr>
          <p:nvPr/>
        </p:nvSpPr>
        <p:spPr bwMode="auto">
          <a:xfrm>
            <a:off x="4248728" y="3245641"/>
            <a:ext cx="1533863" cy="2473371"/>
          </a:xfrm>
          <a:custGeom>
            <a:avLst/>
            <a:gdLst>
              <a:gd name="T0" fmla="*/ 944 w 1039"/>
              <a:gd name="T1" fmla="*/ 1533 h 1683"/>
              <a:gd name="T2" fmla="*/ 780 w 1039"/>
              <a:gd name="T3" fmla="*/ 1200 h 1683"/>
              <a:gd name="T4" fmla="*/ 1039 w 1039"/>
              <a:gd name="T5" fmla="*/ 813 h 1683"/>
              <a:gd name="T6" fmla="*/ 748 w 1039"/>
              <a:gd name="T7" fmla="*/ 522 h 1683"/>
              <a:gd name="T8" fmla="*/ 720 w 1039"/>
              <a:gd name="T9" fmla="*/ 360 h 1683"/>
              <a:gd name="T10" fmla="*/ 360 w 1039"/>
              <a:gd name="T11" fmla="*/ 0 h 1683"/>
              <a:gd name="T12" fmla="*/ 0 w 1039"/>
              <a:gd name="T13" fmla="*/ 360 h 1683"/>
              <a:gd name="T14" fmla="*/ 28 w 1039"/>
              <a:gd name="T15" fmla="*/ 617 h 1683"/>
              <a:gd name="T16" fmla="*/ 278 w 1039"/>
              <a:gd name="T17" fmla="*/ 1128 h 1683"/>
              <a:gd name="T18" fmla="*/ 232 w 1039"/>
              <a:gd name="T19" fmla="*/ 1174 h 1683"/>
              <a:gd name="T20" fmla="*/ 173 w 1039"/>
              <a:gd name="T21" fmla="*/ 1115 h 1683"/>
              <a:gd name="T22" fmla="*/ 62 w 1039"/>
              <a:gd name="T23" fmla="*/ 1160 h 1683"/>
              <a:gd name="T24" fmla="*/ 62 w 1039"/>
              <a:gd name="T25" fmla="*/ 1618 h 1683"/>
              <a:gd name="T26" fmla="*/ 127 w 1039"/>
              <a:gd name="T27" fmla="*/ 1683 h 1683"/>
              <a:gd name="T28" fmla="*/ 584 w 1039"/>
              <a:gd name="T29" fmla="*/ 1683 h 1683"/>
              <a:gd name="T30" fmla="*/ 630 w 1039"/>
              <a:gd name="T31" fmla="*/ 1572 h 1683"/>
              <a:gd name="T32" fmla="*/ 571 w 1039"/>
              <a:gd name="T33" fmla="*/ 1513 h 1683"/>
              <a:gd name="T34" fmla="*/ 655 w 1039"/>
              <a:gd name="T35" fmla="*/ 1430 h 1683"/>
              <a:gd name="T36" fmla="*/ 944 w 1039"/>
              <a:gd name="T37" fmla="*/ 1533 h 1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39" h="1683">
                <a:moveTo>
                  <a:pt x="944" y="1533"/>
                </a:moveTo>
                <a:cubicBezTo>
                  <a:pt x="844" y="1456"/>
                  <a:pt x="780" y="1336"/>
                  <a:pt x="780" y="1200"/>
                </a:cubicBezTo>
                <a:cubicBezTo>
                  <a:pt x="780" y="1026"/>
                  <a:pt x="887" y="876"/>
                  <a:pt x="1039" y="813"/>
                </a:cubicBezTo>
                <a:cubicBezTo>
                  <a:pt x="903" y="765"/>
                  <a:pt x="796" y="657"/>
                  <a:pt x="748" y="522"/>
                </a:cubicBezTo>
                <a:cubicBezTo>
                  <a:pt x="730" y="471"/>
                  <a:pt x="720" y="417"/>
                  <a:pt x="720" y="360"/>
                </a:cubicBezTo>
                <a:cubicBezTo>
                  <a:pt x="720" y="162"/>
                  <a:pt x="559" y="0"/>
                  <a:pt x="360" y="0"/>
                </a:cubicBezTo>
                <a:cubicBezTo>
                  <a:pt x="161" y="0"/>
                  <a:pt x="0" y="162"/>
                  <a:pt x="0" y="360"/>
                </a:cubicBezTo>
                <a:cubicBezTo>
                  <a:pt x="0" y="449"/>
                  <a:pt x="10" y="534"/>
                  <a:pt x="28" y="617"/>
                </a:cubicBezTo>
                <a:cubicBezTo>
                  <a:pt x="69" y="808"/>
                  <a:pt x="157" y="983"/>
                  <a:pt x="278" y="1128"/>
                </a:cubicBezTo>
                <a:cubicBezTo>
                  <a:pt x="232" y="1174"/>
                  <a:pt x="232" y="1174"/>
                  <a:pt x="232" y="1174"/>
                </a:cubicBezTo>
                <a:cubicBezTo>
                  <a:pt x="173" y="1115"/>
                  <a:pt x="173" y="1115"/>
                  <a:pt x="173" y="1115"/>
                </a:cubicBezTo>
                <a:cubicBezTo>
                  <a:pt x="132" y="1074"/>
                  <a:pt x="62" y="1103"/>
                  <a:pt x="62" y="1160"/>
                </a:cubicBezTo>
                <a:cubicBezTo>
                  <a:pt x="62" y="1618"/>
                  <a:pt x="62" y="1618"/>
                  <a:pt x="62" y="1618"/>
                </a:cubicBezTo>
                <a:cubicBezTo>
                  <a:pt x="62" y="1654"/>
                  <a:pt x="91" y="1683"/>
                  <a:pt x="127" y="1683"/>
                </a:cubicBezTo>
                <a:cubicBezTo>
                  <a:pt x="584" y="1683"/>
                  <a:pt x="584" y="1683"/>
                  <a:pt x="584" y="1683"/>
                </a:cubicBezTo>
                <a:cubicBezTo>
                  <a:pt x="642" y="1683"/>
                  <a:pt x="671" y="1613"/>
                  <a:pt x="630" y="1572"/>
                </a:cubicBezTo>
                <a:cubicBezTo>
                  <a:pt x="571" y="1513"/>
                  <a:pt x="571" y="1513"/>
                  <a:pt x="571" y="1513"/>
                </a:cubicBezTo>
                <a:cubicBezTo>
                  <a:pt x="655" y="1430"/>
                  <a:pt x="655" y="1430"/>
                  <a:pt x="655" y="1430"/>
                </a:cubicBezTo>
                <a:cubicBezTo>
                  <a:pt x="745" y="1476"/>
                  <a:pt x="842" y="1511"/>
                  <a:pt x="944" y="1533"/>
                </a:cubicBezTo>
                <a:close/>
              </a:path>
            </a:pathLst>
          </a:custGeom>
          <a:solidFill>
            <a:srgbClr val="65ADA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="" xmlns:a16="http://schemas.microsoft.com/office/drawing/2014/main" id="{4BCF95C7-30A3-4348-AA1D-0413DD6B3F6B}"/>
              </a:ext>
            </a:extLst>
          </p:cNvPr>
          <p:cNvSpPr>
            <a:spLocks/>
          </p:cNvSpPr>
          <p:nvPr/>
        </p:nvSpPr>
        <p:spPr bwMode="auto">
          <a:xfrm>
            <a:off x="6257009" y="1831716"/>
            <a:ext cx="1533863" cy="2472038"/>
          </a:xfrm>
          <a:custGeom>
            <a:avLst/>
            <a:gdLst>
              <a:gd name="T0" fmla="*/ 1012 w 1039"/>
              <a:gd name="T1" fmla="*/ 1066 h 1682"/>
              <a:gd name="T2" fmla="*/ 762 w 1039"/>
              <a:gd name="T3" fmla="*/ 555 h 1682"/>
              <a:gd name="T4" fmla="*/ 807 w 1039"/>
              <a:gd name="T5" fmla="*/ 509 h 1682"/>
              <a:gd name="T6" fmla="*/ 866 w 1039"/>
              <a:gd name="T7" fmla="*/ 568 h 1682"/>
              <a:gd name="T8" fmla="*/ 977 w 1039"/>
              <a:gd name="T9" fmla="*/ 523 h 1682"/>
              <a:gd name="T10" fmla="*/ 977 w 1039"/>
              <a:gd name="T11" fmla="*/ 65 h 1682"/>
              <a:gd name="T12" fmla="*/ 912 w 1039"/>
              <a:gd name="T13" fmla="*/ 0 h 1682"/>
              <a:gd name="T14" fmla="*/ 455 w 1039"/>
              <a:gd name="T15" fmla="*/ 0 h 1682"/>
              <a:gd name="T16" fmla="*/ 409 w 1039"/>
              <a:gd name="T17" fmla="*/ 111 h 1682"/>
              <a:gd name="T18" fmla="*/ 468 w 1039"/>
              <a:gd name="T19" fmla="*/ 170 h 1682"/>
              <a:gd name="T20" fmla="*/ 385 w 1039"/>
              <a:gd name="T21" fmla="*/ 253 h 1682"/>
              <a:gd name="T22" fmla="*/ 96 w 1039"/>
              <a:gd name="T23" fmla="*/ 150 h 1682"/>
              <a:gd name="T24" fmla="*/ 259 w 1039"/>
              <a:gd name="T25" fmla="*/ 482 h 1682"/>
              <a:gd name="T26" fmla="*/ 0 w 1039"/>
              <a:gd name="T27" fmla="*/ 870 h 1682"/>
              <a:gd name="T28" fmla="*/ 291 w 1039"/>
              <a:gd name="T29" fmla="*/ 1161 h 1682"/>
              <a:gd name="T30" fmla="*/ 319 w 1039"/>
              <a:gd name="T31" fmla="*/ 1322 h 1682"/>
              <a:gd name="T32" fmla="*/ 679 w 1039"/>
              <a:gd name="T33" fmla="*/ 1682 h 1682"/>
              <a:gd name="T34" fmla="*/ 1039 w 1039"/>
              <a:gd name="T35" fmla="*/ 1322 h 1682"/>
              <a:gd name="T36" fmla="*/ 1012 w 1039"/>
              <a:gd name="T37" fmla="*/ 1066 h 1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39" h="1682">
                <a:moveTo>
                  <a:pt x="1012" y="1066"/>
                </a:moveTo>
                <a:cubicBezTo>
                  <a:pt x="970" y="875"/>
                  <a:pt x="883" y="700"/>
                  <a:pt x="762" y="555"/>
                </a:cubicBezTo>
                <a:cubicBezTo>
                  <a:pt x="807" y="509"/>
                  <a:pt x="807" y="509"/>
                  <a:pt x="807" y="509"/>
                </a:cubicBezTo>
                <a:cubicBezTo>
                  <a:pt x="866" y="568"/>
                  <a:pt x="866" y="568"/>
                  <a:pt x="866" y="568"/>
                </a:cubicBezTo>
                <a:cubicBezTo>
                  <a:pt x="907" y="609"/>
                  <a:pt x="977" y="580"/>
                  <a:pt x="977" y="523"/>
                </a:cubicBezTo>
                <a:cubicBezTo>
                  <a:pt x="977" y="65"/>
                  <a:pt x="977" y="65"/>
                  <a:pt x="977" y="65"/>
                </a:cubicBezTo>
                <a:cubicBezTo>
                  <a:pt x="977" y="29"/>
                  <a:pt x="948" y="0"/>
                  <a:pt x="912" y="0"/>
                </a:cubicBezTo>
                <a:cubicBezTo>
                  <a:pt x="455" y="0"/>
                  <a:pt x="455" y="0"/>
                  <a:pt x="455" y="0"/>
                </a:cubicBezTo>
                <a:cubicBezTo>
                  <a:pt x="397" y="0"/>
                  <a:pt x="368" y="70"/>
                  <a:pt x="409" y="111"/>
                </a:cubicBezTo>
                <a:cubicBezTo>
                  <a:pt x="468" y="170"/>
                  <a:pt x="468" y="170"/>
                  <a:pt x="468" y="170"/>
                </a:cubicBezTo>
                <a:cubicBezTo>
                  <a:pt x="385" y="253"/>
                  <a:pt x="385" y="253"/>
                  <a:pt x="385" y="253"/>
                </a:cubicBezTo>
                <a:cubicBezTo>
                  <a:pt x="294" y="207"/>
                  <a:pt x="197" y="172"/>
                  <a:pt x="96" y="150"/>
                </a:cubicBezTo>
                <a:cubicBezTo>
                  <a:pt x="195" y="227"/>
                  <a:pt x="259" y="347"/>
                  <a:pt x="259" y="482"/>
                </a:cubicBezTo>
                <a:cubicBezTo>
                  <a:pt x="259" y="657"/>
                  <a:pt x="152" y="807"/>
                  <a:pt x="0" y="870"/>
                </a:cubicBezTo>
                <a:cubicBezTo>
                  <a:pt x="136" y="919"/>
                  <a:pt x="243" y="1026"/>
                  <a:pt x="291" y="1161"/>
                </a:cubicBezTo>
                <a:cubicBezTo>
                  <a:pt x="309" y="1212"/>
                  <a:pt x="319" y="1266"/>
                  <a:pt x="319" y="1322"/>
                </a:cubicBezTo>
                <a:cubicBezTo>
                  <a:pt x="319" y="1521"/>
                  <a:pt x="480" y="1682"/>
                  <a:pt x="679" y="1682"/>
                </a:cubicBezTo>
                <a:cubicBezTo>
                  <a:pt x="878" y="1682"/>
                  <a:pt x="1039" y="1521"/>
                  <a:pt x="1039" y="1322"/>
                </a:cubicBezTo>
                <a:cubicBezTo>
                  <a:pt x="1039" y="1234"/>
                  <a:pt x="1030" y="1149"/>
                  <a:pt x="1012" y="1066"/>
                </a:cubicBezTo>
                <a:close/>
              </a:path>
            </a:pathLst>
          </a:custGeom>
          <a:solidFill>
            <a:srgbClr val="554C9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="" xmlns:a16="http://schemas.microsoft.com/office/drawing/2014/main" id="{4540003B-8624-4FC0-B12D-0694014D104D}"/>
              </a:ext>
            </a:extLst>
          </p:cNvPr>
          <p:cNvSpPr>
            <a:spLocks/>
          </p:cNvSpPr>
          <p:nvPr/>
        </p:nvSpPr>
        <p:spPr bwMode="auto">
          <a:xfrm>
            <a:off x="5488079" y="4013239"/>
            <a:ext cx="2262814" cy="1705773"/>
          </a:xfrm>
          <a:custGeom>
            <a:avLst/>
            <a:gdLst>
              <a:gd name="T0" fmla="*/ 1387 w 1533"/>
              <a:gd name="T1" fmla="*/ 593 h 1161"/>
              <a:gd name="T2" fmla="*/ 1328 w 1533"/>
              <a:gd name="T3" fmla="*/ 652 h 1161"/>
              <a:gd name="T4" fmla="*/ 1283 w 1533"/>
              <a:gd name="T5" fmla="*/ 606 h 1161"/>
              <a:gd name="T6" fmla="*/ 1533 w 1533"/>
              <a:gd name="T7" fmla="*/ 95 h 1161"/>
              <a:gd name="T8" fmla="*/ 1200 w 1533"/>
              <a:gd name="T9" fmla="*/ 258 h 1161"/>
              <a:gd name="T10" fmla="*/ 812 w 1533"/>
              <a:gd name="T11" fmla="*/ 0 h 1161"/>
              <a:gd name="T12" fmla="*/ 521 w 1533"/>
              <a:gd name="T13" fmla="*/ 291 h 1161"/>
              <a:gd name="T14" fmla="*/ 360 w 1533"/>
              <a:gd name="T15" fmla="*/ 318 h 1161"/>
              <a:gd name="T16" fmla="*/ 0 w 1533"/>
              <a:gd name="T17" fmla="*/ 678 h 1161"/>
              <a:gd name="T18" fmla="*/ 360 w 1533"/>
              <a:gd name="T19" fmla="*/ 1038 h 1161"/>
              <a:gd name="T20" fmla="*/ 617 w 1533"/>
              <a:gd name="T21" fmla="*/ 1011 h 1161"/>
              <a:gd name="T22" fmla="*/ 906 w 1533"/>
              <a:gd name="T23" fmla="*/ 908 h 1161"/>
              <a:gd name="T24" fmla="*/ 989 w 1533"/>
              <a:gd name="T25" fmla="*/ 991 h 1161"/>
              <a:gd name="T26" fmla="*/ 930 w 1533"/>
              <a:gd name="T27" fmla="*/ 1050 h 1161"/>
              <a:gd name="T28" fmla="*/ 976 w 1533"/>
              <a:gd name="T29" fmla="*/ 1161 h 1161"/>
              <a:gd name="T30" fmla="*/ 1433 w 1533"/>
              <a:gd name="T31" fmla="*/ 1161 h 1161"/>
              <a:gd name="T32" fmla="*/ 1498 w 1533"/>
              <a:gd name="T33" fmla="*/ 1096 h 1161"/>
              <a:gd name="T34" fmla="*/ 1498 w 1533"/>
              <a:gd name="T35" fmla="*/ 638 h 1161"/>
              <a:gd name="T36" fmla="*/ 1387 w 1533"/>
              <a:gd name="T37" fmla="*/ 59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533" h="1161">
                <a:moveTo>
                  <a:pt x="1387" y="593"/>
                </a:moveTo>
                <a:cubicBezTo>
                  <a:pt x="1328" y="652"/>
                  <a:pt x="1328" y="652"/>
                  <a:pt x="1328" y="652"/>
                </a:cubicBezTo>
                <a:cubicBezTo>
                  <a:pt x="1283" y="606"/>
                  <a:pt x="1283" y="606"/>
                  <a:pt x="1283" y="606"/>
                </a:cubicBezTo>
                <a:cubicBezTo>
                  <a:pt x="1404" y="461"/>
                  <a:pt x="1491" y="286"/>
                  <a:pt x="1533" y="95"/>
                </a:cubicBezTo>
                <a:cubicBezTo>
                  <a:pt x="1456" y="194"/>
                  <a:pt x="1335" y="258"/>
                  <a:pt x="1200" y="258"/>
                </a:cubicBezTo>
                <a:cubicBezTo>
                  <a:pt x="1026" y="258"/>
                  <a:pt x="876" y="152"/>
                  <a:pt x="812" y="0"/>
                </a:cubicBezTo>
                <a:cubicBezTo>
                  <a:pt x="764" y="135"/>
                  <a:pt x="657" y="243"/>
                  <a:pt x="521" y="291"/>
                </a:cubicBezTo>
                <a:cubicBezTo>
                  <a:pt x="471" y="309"/>
                  <a:pt x="417" y="318"/>
                  <a:pt x="360" y="318"/>
                </a:cubicBezTo>
                <a:cubicBezTo>
                  <a:pt x="161" y="318"/>
                  <a:pt x="0" y="480"/>
                  <a:pt x="0" y="678"/>
                </a:cubicBezTo>
                <a:cubicBezTo>
                  <a:pt x="0" y="877"/>
                  <a:pt x="161" y="1038"/>
                  <a:pt x="360" y="1038"/>
                </a:cubicBezTo>
                <a:cubicBezTo>
                  <a:pt x="448" y="1038"/>
                  <a:pt x="534" y="1029"/>
                  <a:pt x="617" y="1011"/>
                </a:cubicBezTo>
                <a:cubicBezTo>
                  <a:pt x="718" y="989"/>
                  <a:pt x="815" y="954"/>
                  <a:pt x="906" y="908"/>
                </a:cubicBezTo>
                <a:cubicBezTo>
                  <a:pt x="989" y="991"/>
                  <a:pt x="989" y="991"/>
                  <a:pt x="989" y="991"/>
                </a:cubicBezTo>
                <a:cubicBezTo>
                  <a:pt x="930" y="1050"/>
                  <a:pt x="930" y="1050"/>
                  <a:pt x="930" y="1050"/>
                </a:cubicBezTo>
                <a:cubicBezTo>
                  <a:pt x="889" y="1091"/>
                  <a:pt x="918" y="1161"/>
                  <a:pt x="976" y="1161"/>
                </a:cubicBezTo>
                <a:cubicBezTo>
                  <a:pt x="1433" y="1161"/>
                  <a:pt x="1433" y="1161"/>
                  <a:pt x="1433" y="1161"/>
                </a:cubicBezTo>
                <a:cubicBezTo>
                  <a:pt x="1469" y="1161"/>
                  <a:pt x="1498" y="1132"/>
                  <a:pt x="1498" y="1096"/>
                </a:cubicBezTo>
                <a:cubicBezTo>
                  <a:pt x="1498" y="638"/>
                  <a:pt x="1498" y="638"/>
                  <a:pt x="1498" y="638"/>
                </a:cubicBezTo>
                <a:cubicBezTo>
                  <a:pt x="1498" y="581"/>
                  <a:pt x="1428" y="552"/>
                  <a:pt x="1387" y="593"/>
                </a:cubicBezTo>
                <a:close/>
              </a:path>
            </a:pathLst>
          </a:custGeom>
          <a:solidFill>
            <a:srgbClr val="58649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05E2122E-D860-42ED-8E15-A98CC51B8ACC}"/>
              </a:ext>
            </a:extLst>
          </p:cNvPr>
          <p:cNvSpPr txBox="1"/>
          <p:nvPr/>
        </p:nvSpPr>
        <p:spPr>
          <a:xfrm>
            <a:off x="1227438" y="67619"/>
            <a:ext cx="95641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586496"/>
                </a:solidFill>
                <a:ea typeface="Roboto Medium" panose="02000000000000000000" pitchFamily="2" charset="0"/>
              </a:rPr>
              <a:t>Вопросы для бизнеса</a:t>
            </a:r>
            <a:endParaRPr lang="en-US" sz="4800" b="1" dirty="0">
              <a:solidFill>
                <a:srgbClr val="586496"/>
              </a:solidFill>
              <a:ea typeface="Roboto Medium" panose="02000000000000000000" pitchFamily="2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="" xmlns:a16="http://schemas.microsoft.com/office/drawing/2014/main" id="{CF8FAE80-FB3E-4E0D-A83A-80FE0471D068}"/>
              </a:ext>
            </a:extLst>
          </p:cNvPr>
          <p:cNvCxnSpPr>
            <a:cxnSpLocks/>
          </p:cNvCxnSpPr>
          <p:nvPr/>
        </p:nvCxnSpPr>
        <p:spPr>
          <a:xfrm>
            <a:off x="2441275" y="898616"/>
            <a:ext cx="7125419" cy="0"/>
          </a:xfrm>
          <a:prstGeom prst="line">
            <a:avLst/>
          </a:prstGeom>
          <a:ln w="38100">
            <a:solidFill>
              <a:srgbClr val="5864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6">
            <a:extLst>
              <a:ext uri="{FF2B5EF4-FFF2-40B4-BE49-F238E27FC236}">
                <a16:creationId xmlns="" xmlns:a16="http://schemas.microsoft.com/office/drawing/2014/main" id="{BDF7ABF4-1CBB-430B-A2EA-7AD9CD83D9F7}"/>
              </a:ext>
            </a:extLst>
          </p:cNvPr>
          <p:cNvSpPr txBox="1">
            <a:spLocks/>
          </p:cNvSpPr>
          <p:nvPr/>
        </p:nvSpPr>
        <p:spPr>
          <a:xfrm>
            <a:off x="1061033" y="1719946"/>
            <a:ext cx="2752437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2160"/>
              </a:lnSpc>
              <a:buNone/>
            </a:pPr>
            <a:endParaRPr kumimoji="1" lang="ja-JP" altLang="en-US" sz="1400" dirty="0">
              <a:solidFill>
                <a:srgbClr val="355E7A"/>
              </a:solidFill>
              <a:latin typeface="Roboto Light" panose="02000000000000000000" pitchFamily="2" charset="0"/>
            </a:endParaRPr>
          </a:p>
          <a:p>
            <a:pPr>
              <a:lnSpc>
                <a:spcPts val="2160"/>
              </a:lnSpc>
            </a:pPr>
            <a:endParaRPr lang="en-US" sz="1400" dirty="0">
              <a:solidFill>
                <a:srgbClr val="355E7A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4" name="Text Placeholder 6">
            <a:extLst>
              <a:ext uri="{FF2B5EF4-FFF2-40B4-BE49-F238E27FC236}">
                <a16:creationId xmlns="" xmlns:a16="http://schemas.microsoft.com/office/drawing/2014/main" id="{F1294809-67D8-4478-96B5-F12A778F9A05}"/>
              </a:ext>
            </a:extLst>
          </p:cNvPr>
          <p:cNvSpPr txBox="1">
            <a:spLocks/>
          </p:cNvSpPr>
          <p:nvPr/>
        </p:nvSpPr>
        <p:spPr>
          <a:xfrm>
            <a:off x="1061033" y="5011387"/>
            <a:ext cx="2752437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160"/>
              </a:lnSpc>
            </a:pPr>
            <a:endParaRPr lang="en-US" sz="1400" dirty="0">
              <a:solidFill>
                <a:srgbClr val="355E7A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5" name="Text Placeholder 6">
            <a:extLst>
              <a:ext uri="{FF2B5EF4-FFF2-40B4-BE49-F238E27FC236}">
                <a16:creationId xmlns="" xmlns:a16="http://schemas.microsoft.com/office/drawing/2014/main" id="{BC308F87-1D51-4ECB-87D4-9A605F41879E}"/>
              </a:ext>
            </a:extLst>
          </p:cNvPr>
          <p:cNvSpPr txBox="1">
            <a:spLocks/>
          </p:cNvSpPr>
          <p:nvPr/>
        </p:nvSpPr>
        <p:spPr>
          <a:xfrm>
            <a:off x="8518491" y="1719946"/>
            <a:ext cx="2752437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160"/>
              </a:lnSpc>
            </a:pPr>
            <a:endParaRPr lang="en-US" sz="1400" dirty="0">
              <a:solidFill>
                <a:srgbClr val="355E7A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6" name="Text Placeholder 6">
            <a:extLst>
              <a:ext uri="{FF2B5EF4-FFF2-40B4-BE49-F238E27FC236}">
                <a16:creationId xmlns="" xmlns:a16="http://schemas.microsoft.com/office/drawing/2014/main" id="{F594295B-6D12-4161-9B82-73492DFB6AEF}"/>
              </a:ext>
            </a:extLst>
          </p:cNvPr>
          <p:cNvSpPr txBox="1">
            <a:spLocks/>
          </p:cNvSpPr>
          <p:nvPr/>
        </p:nvSpPr>
        <p:spPr>
          <a:xfrm>
            <a:off x="8518491" y="5011387"/>
            <a:ext cx="2752437" cy="1202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160"/>
              </a:lnSpc>
            </a:pPr>
            <a:endParaRPr lang="en-US" sz="1400" dirty="0">
              <a:solidFill>
                <a:srgbClr val="355E7A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7" name="Subtitle 2">
            <a:extLst>
              <a:ext uri="{FF2B5EF4-FFF2-40B4-BE49-F238E27FC236}">
                <a16:creationId xmlns="" xmlns:a16="http://schemas.microsoft.com/office/drawing/2014/main" id="{18638FC6-60AA-4963-B06B-BBB694AB686F}"/>
              </a:ext>
            </a:extLst>
          </p:cNvPr>
          <p:cNvSpPr txBox="1">
            <a:spLocks/>
          </p:cNvSpPr>
          <p:nvPr/>
        </p:nvSpPr>
        <p:spPr>
          <a:xfrm>
            <a:off x="1457816" y="1322685"/>
            <a:ext cx="2355654" cy="347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75000"/>
              </a:lnSpc>
            </a:pPr>
            <a:r>
              <a:rPr lang="ru-RU" dirty="0" smtClean="0">
                <a:solidFill>
                  <a:srgbClr val="586496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Какие из лучших практик нужно внедрять в Томской области?</a:t>
            </a:r>
            <a:endParaRPr lang="en-US" dirty="0">
              <a:solidFill>
                <a:srgbClr val="586496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28" name="Subtitle 2">
            <a:extLst>
              <a:ext uri="{FF2B5EF4-FFF2-40B4-BE49-F238E27FC236}">
                <a16:creationId xmlns="" xmlns:a16="http://schemas.microsoft.com/office/drawing/2014/main" id="{93C4E610-BE4E-46A4-B6C9-FAEDFF15DF20}"/>
              </a:ext>
            </a:extLst>
          </p:cNvPr>
          <p:cNvSpPr txBox="1">
            <a:spLocks/>
          </p:cNvSpPr>
          <p:nvPr/>
        </p:nvSpPr>
        <p:spPr>
          <a:xfrm>
            <a:off x="1452558" y="4515255"/>
            <a:ext cx="2355654" cy="347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75000"/>
              </a:lnSpc>
            </a:pPr>
            <a:r>
              <a:rPr lang="ru-RU" dirty="0" smtClean="0">
                <a:solidFill>
                  <a:srgbClr val="65ADA8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Из каких каналов информации узнаете о ТРИЦ и о его деятельности?</a:t>
            </a:r>
            <a:endParaRPr lang="en-US" dirty="0">
              <a:solidFill>
                <a:srgbClr val="65ADA8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="" xmlns:a16="http://schemas.microsoft.com/office/drawing/2014/main" id="{D186F970-EA43-4DAA-871D-97D065D1A40B}"/>
              </a:ext>
            </a:extLst>
          </p:cNvPr>
          <p:cNvSpPr txBox="1">
            <a:spLocks/>
          </p:cNvSpPr>
          <p:nvPr/>
        </p:nvSpPr>
        <p:spPr>
          <a:xfrm>
            <a:off x="8217998" y="1421645"/>
            <a:ext cx="3052929" cy="16460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75000"/>
              </a:lnSpc>
            </a:pPr>
            <a:r>
              <a:rPr lang="ru-RU" dirty="0" smtClean="0">
                <a:solidFill>
                  <a:srgbClr val="586496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Какие инжиниринговые услуги более актуальны?</a:t>
            </a:r>
            <a:endParaRPr lang="en-US" dirty="0">
              <a:solidFill>
                <a:srgbClr val="586496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30" name="Subtitle 2">
            <a:extLst>
              <a:ext uri="{FF2B5EF4-FFF2-40B4-BE49-F238E27FC236}">
                <a16:creationId xmlns="" xmlns:a16="http://schemas.microsoft.com/office/drawing/2014/main" id="{54F0925F-63FE-430A-8FE3-77412A3BFBC2}"/>
              </a:ext>
            </a:extLst>
          </p:cNvPr>
          <p:cNvSpPr txBox="1">
            <a:spLocks/>
          </p:cNvSpPr>
          <p:nvPr/>
        </p:nvSpPr>
        <p:spPr>
          <a:xfrm>
            <a:off x="8217999" y="4663770"/>
            <a:ext cx="2355654" cy="3476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dirty="0" smtClean="0">
                <a:solidFill>
                  <a:srgbClr val="586496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Какие еще меры поддержки необходимы?</a:t>
            </a:r>
            <a:r>
              <a:rPr lang="en-US" dirty="0" smtClean="0">
                <a:solidFill>
                  <a:srgbClr val="586496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 </a:t>
            </a:r>
            <a:endParaRPr lang="en-US" dirty="0">
              <a:solidFill>
                <a:srgbClr val="586496"/>
              </a:solidFill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5488079" y="3233950"/>
            <a:ext cx="1063442" cy="1082828"/>
          </a:xfrm>
          <a:prstGeom prst="ellipse">
            <a:avLst/>
          </a:prstGeom>
          <a:solidFill>
            <a:srgbClr val="4C297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722067" y="3206290"/>
            <a:ext cx="3009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smtClean="0">
                <a:solidFill>
                  <a:schemeClr val="bg1"/>
                </a:solidFill>
              </a:rPr>
              <a:t>?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696351" y="639633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16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8314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18779</TotalTime>
  <Words>1098</Words>
  <Application>Microsoft Office PowerPoint</Application>
  <PresentationFormat>Широкоэкранный</PresentationFormat>
  <Paragraphs>168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30" baseType="lpstr">
      <vt:lpstr>游ゴシック</vt:lpstr>
      <vt:lpstr>Arial</vt:lpstr>
      <vt:lpstr>Calibri</vt:lpstr>
      <vt:lpstr>Calibri Light</vt:lpstr>
      <vt:lpstr>等线</vt:lpstr>
      <vt:lpstr>Roboto</vt:lpstr>
      <vt:lpstr>Roboto Black</vt:lpstr>
      <vt:lpstr>Roboto Light</vt:lpstr>
      <vt:lpstr>Roboto Medium</vt:lpstr>
      <vt:lpstr>Segoe UI</vt:lpstr>
      <vt:lpstr>Segoe UI Emoji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Riadi .</dc:creator>
  <cp:lastModifiedBy>Ефимова Елена Алексеевна</cp:lastModifiedBy>
  <cp:revision>276</cp:revision>
  <dcterms:created xsi:type="dcterms:W3CDTF">2017-12-23T21:53:23Z</dcterms:created>
  <dcterms:modified xsi:type="dcterms:W3CDTF">2019-04-17T04:45:07Z</dcterms:modified>
</cp:coreProperties>
</file>